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2.xml" ContentType="application/vnd.openxmlformats-officedocument.themeOverr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heme/themeOverride3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49" r:id="rId1"/>
  </p:sldMasterIdLst>
  <p:sldIdLst>
    <p:sldId id="256" r:id="rId2"/>
    <p:sldId id="279" r:id="rId3"/>
    <p:sldId id="280" r:id="rId4"/>
    <p:sldId id="281" r:id="rId5"/>
    <p:sldId id="282" r:id="rId6"/>
    <p:sldId id="283" r:id="rId7"/>
    <p:sldId id="259" r:id="rId8"/>
    <p:sldId id="265" r:id="rId9"/>
    <p:sldId id="267" r:id="rId10"/>
    <p:sldId id="268" r:id="rId11"/>
    <p:sldId id="269" r:id="rId12"/>
    <p:sldId id="300" r:id="rId13"/>
    <p:sldId id="270" r:id="rId14"/>
    <p:sldId id="271" r:id="rId15"/>
    <p:sldId id="299" r:id="rId16"/>
    <p:sldId id="260" r:id="rId17"/>
    <p:sldId id="272" r:id="rId18"/>
    <p:sldId id="273" r:id="rId19"/>
    <p:sldId id="274" r:id="rId20"/>
    <p:sldId id="301" r:id="rId21"/>
    <p:sldId id="276" r:id="rId22"/>
    <p:sldId id="275" r:id="rId23"/>
    <p:sldId id="261" r:id="rId24"/>
    <p:sldId id="278" r:id="rId25"/>
    <p:sldId id="284" r:id="rId26"/>
    <p:sldId id="285" r:id="rId27"/>
    <p:sldId id="302" r:id="rId28"/>
    <p:sldId id="263" r:id="rId29"/>
    <p:sldId id="286" r:id="rId30"/>
    <p:sldId id="287" r:id="rId31"/>
    <p:sldId id="288" r:id="rId32"/>
    <p:sldId id="289" r:id="rId33"/>
    <p:sldId id="290" r:id="rId34"/>
    <p:sldId id="293" r:id="rId35"/>
    <p:sldId id="291" r:id="rId36"/>
    <p:sldId id="294" r:id="rId37"/>
    <p:sldId id="295" r:id="rId38"/>
    <p:sldId id="292" r:id="rId39"/>
    <p:sldId id="264" r:id="rId40"/>
    <p:sldId id="296" r:id="rId41"/>
    <p:sldId id="297" r:id="rId42"/>
    <p:sldId id="257" r:id="rId43"/>
    <p:sldId id="258" r:id="rId44"/>
    <p:sldId id="304" r:id="rId45"/>
    <p:sldId id="303" r:id="rId46"/>
    <p:sldId id="298" r:id="rId4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80" autoAdjust="0"/>
    <p:restoredTop sz="94660"/>
  </p:normalViewPr>
  <p:slideViewPr>
    <p:cSldViewPr snapToGrid="0">
      <p:cViewPr varScale="1">
        <p:scale>
          <a:sx n="93" d="100"/>
          <a:sy n="93" d="100"/>
        </p:scale>
        <p:origin x="816" y="2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5" Type="http://schemas.openxmlformats.org/officeDocument/2006/relationships/chartUserShapes" Target="../drawings/drawing1.xml"/><Relationship Id="rId4" Type="http://schemas.openxmlformats.org/officeDocument/2006/relationships/oleObject" Target="../embeddings/oleObject1.bin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Feuille_de_calcul_Microsoft_Excel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oleObject" Target="file:///C:\Users\Utilisateur\Desktop\Philippe%20au%207%20f&#233;vrier%202024\Lattes%20Universit&#233;%20du%20temps%20libre\Inscrits%20tour%20de%20france%201970%202023.xlsx" TargetMode="Externa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oleObject" Target="file:///C:\Users\Utilisateur\Desktop\Philippe%20au%207%20f&#233;vrier%202024\Lattes%20Universit&#233;%20du%20temps%20libre\Inscrits%20tour%20de%20france%201970%202023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r-FR" sz="2000" b="1" dirty="0"/>
              <a:t>Tour de France 1970 - 150 inscrits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0041-4717-873C-10865BCBF991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0041-4717-873C-10865BCBF991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0041-4717-873C-10865BCBF991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0041-4717-873C-10865BCBF991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0041-4717-873C-10865BCBF991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0041-4717-873C-10865BCBF991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0041-4717-873C-10865BCBF991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0041-4717-873C-10865BCBF991}"/>
              </c:ext>
            </c:extLst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1-0041-4717-873C-10865BCBF991}"/>
              </c:ext>
            </c:extLst>
          </c:dPt>
          <c:dPt>
            <c:idx val="9"/>
            <c:bubble3D val="0"/>
            <c:spPr>
              <a:solidFill>
                <a:schemeClr val="accent4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3-0041-4717-873C-10865BCBF991}"/>
              </c:ext>
            </c:extLst>
          </c:dPt>
          <c:dPt>
            <c:idx val="10"/>
            <c:bubble3D val="0"/>
            <c:spPr>
              <a:solidFill>
                <a:schemeClr val="accent5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5-0041-4717-873C-10865BCBF991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Feuil1!$A$2:$A$12</c:f>
              <c:strCache>
                <c:ptCount val="11"/>
                <c:pt idx="0">
                  <c:v>France</c:v>
                </c:pt>
                <c:pt idx="1">
                  <c:v>Italie</c:v>
                </c:pt>
                <c:pt idx="2">
                  <c:v>Belgique</c:v>
                </c:pt>
                <c:pt idx="3">
                  <c:v>Pays-Bas</c:v>
                </c:pt>
                <c:pt idx="4">
                  <c:v>Espagne </c:v>
                </c:pt>
                <c:pt idx="5">
                  <c:v>Luxembourg</c:v>
                </c:pt>
                <c:pt idx="6">
                  <c:v>Suisse</c:v>
                </c:pt>
                <c:pt idx="7">
                  <c:v>Allemagne (Ouest)</c:v>
                </c:pt>
                <c:pt idx="8">
                  <c:v>Suède</c:v>
                </c:pt>
                <c:pt idx="9">
                  <c:v>Portugal</c:v>
                </c:pt>
                <c:pt idx="10">
                  <c:v>Royaume Uni</c:v>
                </c:pt>
              </c:strCache>
            </c:strRef>
          </c:cat>
          <c:val>
            <c:numRef>
              <c:f>Feuil1!$B$2:$B$12</c:f>
              <c:numCache>
                <c:formatCode>General</c:formatCode>
                <c:ptCount val="11"/>
                <c:pt idx="0">
                  <c:v>39</c:v>
                </c:pt>
                <c:pt idx="1">
                  <c:v>34</c:v>
                </c:pt>
                <c:pt idx="2">
                  <c:v>34</c:v>
                </c:pt>
                <c:pt idx="3">
                  <c:v>21</c:v>
                </c:pt>
                <c:pt idx="4">
                  <c:v>12</c:v>
                </c:pt>
                <c:pt idx="5">
                  <c:v>2</c:v>
                </c:pt>
                <c:pt idx="6">
                  <c:v>2</c:v>
                </c:pt>
                <c:pt idx="7">
                  <c:v>2</c:v>
                </c:pt>
                <c:pt idx="8">
                  <c:v>2</c:v>
                </c:pt>
                <c:pt idx="9">
                  <c:v>1</c:v>
                </c:pt>
                <c:pt idx="10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6-0041-4717-873C-10865BCBF99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4">
    <c:autoUpdate val="0"/>
  </c:externalData>
  <c:userShapes r:id="rId5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r-FR" sz="2000" b="1" dirty="0"/>
              <a:t>Tour de France 1970 - 150 inscrits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229F-4E54-BDFC-D18CA6BF1893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229F-4E54-BDFC-D18CA6BF1893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229F-4E54-BDFC-D18CA6BF1893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229F-4E54-BDFC-D18CA6BF1893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229F-4E54-BDFC-D18CA6BF1893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229F-4E54-BDFC-D18CA6BF1893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229F-4E54-BDFC-D18CA6BF1893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229F-4E54-BDFC-D18CA6BF1893}"/>
              </c:ext>
            </c:extLst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1-229F-4E54-BDFC-D18CA6BF1893}"/>
              </c:ext>
            </c:extLst>
          </c:dPt>
          <c:dPt>
            <c:idx val="9"/>
            <c:bubble3D val="0"/>
            <c:spPr>
              <a:solidFill>
                <a:schemeClr val="accent4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3-229F-4E54-BDFC-D18CA6BF1893}"/>
              </c:ext>
            </c:extLst>
          </c:dPt>
          <c:dPt>
            <c:idx val="10"/>
            <c:bubble3D val="0"/>
            <c:spPr>
              <a:solidFill>
                <a:schemeClr val="accent5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5-229F-4E54-BDFC-D18CA6BF1893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Feuil1!$A$2:$A$12</c:f>
              <c:strCache>
                <c:ptCount val="11"/>
                <c:pt idx="0">
                  <c:v>France</c:v>
                </c:pt>
                <c:pt idx="1">
                  <c:v>Italie</c:v>
                </c:pt>
                <c:pt idx="2">
                  <c:v>Belgique</c:v>
                </c:pt>
                <c:pt idx="3">
                  <c:v>Pays-Bas</c:v>
                </c:pt>
                <c:pt idx="4">
                  <c:v>Espagne </c:v>
                </c:pt>
                <c:pt idx="5">
                  <c:v>Luxembourg</c:v>
                </c:pt>
                <c:pt idx="6">
                  <c:v>Suisse</c:v>
                </c:pt>
                <c:pt idx="7">
                  <c:v>Allemagne (Ouest)</c:v>
                </c:pt>
                <c:pt idx="8">
                  <c:v>Suède</c:v>
                </c:pt>
                <c:pt idx="9">
                  <c:v>Portugal</c:v>
                </c:pt>
                <c:pt idx="10">
                  <c:v>Royaume Uni</c:v>
                </c:pt>
              </c:strCache>
            </c:strRef>
          </c:cat>
          <c:val>
            <c:numRef>
              <c:f>Feuil1!$B$2:$B$12</c:f>
              <c:numCache>
                <c:formatCode>General</c:formatCode>
                <c:ptCount val="11"/>
                <c:pt idx="0">
                  <c:v>39</c:v>
                </c:pt>
                <c:pt idx="1">
                  <c:v>34</c:v>
                </c:pt>
                <c:pt idx="2">
                  <c:v>34</c:v>
                </c:pt>
                <c:pt idx="3">
                  <c:v>21</c:v>
                </c:pt>
                <c:pt idx="4">
                  <c:v>12</c:v>
                </c:pt>
                <c:pt idx="5">
                  <c:v>2</c:v>
                </c:pt>
                <c:pt idx="6">
                  <c:v>2</c:v>
                </c:pt>
                <c:pt idx="7">
                  <c:v>2</c:v>
                </c:pt>
                <c:pt idx="8">
                  <c:v>2</c:v>
                </c:pt>
                <c:pt idx="9">
                  <c:v>1</c:v>
                </c:pt>
                <c:pt idx="10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6-229F-4E54-BDFC-D18CA6BF189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4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r-FR" sz="2000" b="1" dirty="0"/>
              <a:t>Tour de France 2023 - 176 inscrits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E6F3-45CF-8155-1F0342373369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E6F3-45CF-8155-1F0342373369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E6F3-45CF-8155-1F0342373369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E6F3-45CF-8155-1F0342373369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E6F3-45CF-8155-1F0342373369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E6F3-45CF-8155-1F0342373369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E6F3-45CF-8155-1F0342373369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E6F3-45CF-8155-1F0342373369}"/>
              </c:ext>
            </c:extLst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1-E6F3-45CF-8155-1F0342373369}"/>
              </c:ext>
            </c:extLst>
          </c:dPt>
          <c:dPt>
            <c:idx val="9"/>
            <c:bubble3D val="0"/>
            <c:spPr>
              <a:solidFill>
                <a:schemeClr val="accent4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3-E6F3-45CF-8155-1F0342373369}"/>
              </c:ext>
            </c:extLst>
          </c:dPt>
          <c:dPt>
            <c:idx val="10"/>
            <c:bubble3D val="0"/>
            <c:spPr>
              <a:solidFill>
                <a:schemeClr val="accent5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5-E6F3-45CF-8155-1F0342373369}"/>
              </c:ext>
            </c:extLst>
          </c:dPt>
          <c:dPt>
            <c:idx val="11"/>
            <c:bubble3D val="0"/>
            <c:spPr>
              <a:solidFill>
                <a:schemeClr val="accent6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7-E6F3-45CF-8155-1F0342373369}"/>
              </c:ext>
            </c:extLst>
          </c:dPt>
          <c:dPt>
            <c:idx val="12"/>
            <c:bubble3D val="0"/>
            <c:spPr>
              <a:solidFill>
                <a:schemeClr val="accent1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9-E6F3-45CF-8155-1F0342373369}"/>
              </c:ext>
            </c:extLst>
          </c:dPt>
          <c:dPt>
            <c:idx val="13"/>
            <c:bubble3D val="0"/>
            <c:spPr>
              <a:solidFill>
                <a:schemeClr val="accent2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B-E6F3-45CF-8155-1F0342373369}"/>
              </c:ext>
            </c:extLst>
          </c:dPt>
          <c:dPt>
            <c:idx val="14"/>
            <c:bubble3D val="0"/>
            <c:spPr>
              <a:solidFill>
                <a:schemeClr val="accent3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D-E6F3-45CF-8155-1F0342373369}"/>
              </c:ext>
            </c:extLst>
          </c:dPt>
          <c:dPt>
            <c:idx val="15"/>
            <c:bubble3D val="0"/>
            <c:spPr>
              <a:solidFill>
                <a:schemeClr val="accent4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F-E6F3-45CF-8155-1F0342373369}"/>
              </c:ext>
            </c:extLst>
          </c:dPt>
          <c:dPt>
            <c:idx val="16"/>
            <c:bubble3D val="0"/>
            <c:spPr>
              <a:solidFill>
                <a:schemeClr val="accent5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1-E6F3-45CF-8155-1F0342373369}"/>
              </c:ext>
            </c:extLst>
          </c:dPt>
          <c:dPt>
            <c:idx val="17"/>
            <c:bubble3D val="0"/>
            <c:spPr>
              <a:solidFill>
                <a:schemeClr val="accent6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3-E6F3-45CF-8155-1F0342373369}"/>
              </c:ext>
            </c:extLst>
          </c:dPt>
          <c:dPt>
            <c:idx val="18"/>
            <c:bubble3D val="0"/>
            <c:spPr>
              <a:solidFill>
                <a:schemeClr val="accent1">
                  <a:lumMod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5-E6F3-45CF-8155-1F0342373369}"/>
              </c:ext>
            </c:extLst>
          </c:dPt>
          <c:dPt>
            <c:idx val="19"/>
            <c:bubble3D val="0"/>
            <c:spPr>
              <a:solidFill>
                <a:schemeClr val="accent2">
                  <a:lumMod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7-E6F3-45CF-8155-1F0342373369}"/>
              </c:ext>
            </c:extLst>
          </c:dPt>
          <c:dPt>
            <c:idx val="20"/>
            <c:bubble3D val="0"/>
            <c:spPr>
              <a:solidFill>
                <a:schemeClr val="accent3">
                  <a:lumMod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9-E6F3-45CF-8155-1F0342373369}"/>
              </c:ext>
            </c:extLst>
          </c:dPt>
          <c:dPt>
            <c:idx val="21"/>
            <c:bubble3D val="0"/>
            <c:spPr>
              <a:solidFill>
                <a:schemeClr val="accent4">
                  <a:lumMod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B-E6F3-45CF-8155-1F0342373369}"/>
              </c:ext>
            </c:extLst>
          </c:dPt>
          <c:dPt>
            <c:idx val="22"/>
            <c:bubble3D val="0"/>
            <c:spPr>
              <a:solidFill>
                <a:schemeClr val="accent5">
                  <a:lumMod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D-E6F3-45CF-8155-1F0342373369}"/>
              </c:ext>
            </c:extLst>
          </c:dPt>
          <c:dPt>
            <c:idx val="23"/>
            <c:bubble3D val="0"/>
            <c:spPr>
              <a:solidFill>
                <a:schemeClr val="accent6">
                  <a:lumMod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F-E6F3-45CF-8155-1F0342373369}"/>
              </c:ext>
            </c:extLst>
          </c:dPt>
          <c:dPt>
            <c:idx val="24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31-E6F3-45CF-8155-1F0342373369}"/>
              </c:ext>
            </c:extLst>
          </c:dPt>
          <c:dPt>
            <c:idx val="25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33-E6F3-45CF-8155-1F0342373369}"/>
              </c:ext>
            </c:extLst>
          </c:dPt>
          <c:dPt>
            <c:idx val="26"/>
            <c:bubble3D val="0"/>
            <c:spPr>
              <a:solidFill>
                <a:schemeClr val="accent3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35-E6F3-45CF-8155-1F0342373369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Feuil1!$A$17:$A$43</c:f>
              <c:strCache>
                <c:ptCount val="27"/>
                <c:pt idx="0">
                  <c:v>France </c:v>
                </c:pt>
                <c:pt idx="1">
                  <c:v>Belgique</c:v>
                </c:pt>
                <c:pt idx="2">
                  <c:v>Pays-Bas</c:v>
                </c:pt>
                <c:pt idx="3">
                  <c:v>Espagne</c:v>
                </c:pt>
                <c:pt idx="4">
                  <c:v>Australie</c:v>
                </c:pt>
                <c:pt idx="5">
                  <c:v>Danemark</c:v>
                </c:pt>
                <c:pt idx="6">
                  <c:v>Norvège </c:v>
                </c:pt>
                <c:pt idx="7">
                  <c:v>Italie</c:v>
                </c:pt>
                <c:pt idx="8">
                  <c:v>Royaume Uni</c:v>
                </c:pt>
                <c:pt idx="9">
                  <c:v>Allemagne</c:v>
                </c:pt>
                <c:pt idx="10">
                  <c:v>Autriche</c:v>
                </c:pt>
                <c:pt idx="11">
                  <c:v>Etats-Unis</c:v>
                </c:pt>
                <c:pt idx="12">
                  <c:v>Colombie </c:v>
                </c:pt>
                <c:pt idx="13">
                  <c:v>Slovénie</c:v>
                </c:pt>
                <c:pt idx="14">
                  <c:v>Luxembourg</c:v>
                </c:pt>
                <c:pt idx="15">
                  <c:v>Portugal</c:v>
                </c:pt>
                <c:pt idx="16">
                  <c:v>Canada</c:v>
                </c:pt>
                <c:pt idx="17">
                  <c:v>Pologne</c:v>
                </c:pt>
                <c:pt idx="18">
                  <c:v>Suisse</c:v>
                </c:pt>
                <c:pt idx="19">
                  <c:v>Kazakhstan</c:v>
                </c:pt>
                <c:pt idx="20">
                  <c:v>Equateur</c:v>
                </c:pt>
                <c:pt idx="21">
                  <c:v>Costa Rica</c:v>
                </c:pt>
                <c:pt idx="22">
                  <c:v>Erythrée</c:v>
                </c:pt>
                <c:pt idx="23">
                  <c:v>Afrique du Sud</c:v>
                </c:pt>
                <c:pt idx="24">
                  <c:v>Nlle Zélande</c:v>
                </c:pt>
                <c:pt idx="25">
                  <c:v>Lettonie</c:v>
                </c:pt>
                <c:pt idx="26">
                  <c:v>Slovaquie</c:v>
                </c:pt>
              </c:strCache>
            </c:strRef>
          </c:cat>
          <c:val>
            <c:numRef>
              <c:f>Feuil1!$B$17:$B$43</c:f>
              <c:numCache>
                <c:formatCode>General</c:formatCode>
                <c:ptCount val="27"/>
                <c:pt idx="0">
                  <c:v>32</c:v>
                </c:pt>
                <c:pt idx="1">
                  <c:v>21</c:v>
                </c:pt>
                <c:pt idx="2">
                  <c:v>15</c:v>
                </c:pt>
                <c:pt idx="3">
                  <c:v>14</c:v>
                </c:pt>
                <c:pt idx="4">
                  <c:v>13</c:v>
                </c:pt>
                <c:pt idx="5">
                  <c:v>11</c:v>
                </c:pt>
                <c:pt idx="6">
                  <c:v>8</c:v>
                </c:pt>
                <c:pt idx="7">
                  <c:v>7</c:v>
                </c:pt>
                <c:pt idx="8">
                  <c:v>7</c:v>
                </c:pt>
                <c:pt idx="9">
                  <c:v>7</c:v>
                </c:pt>
                <c:pt idx="10">
                  <c:v>6</c:v>
                </c:pt>
                <c:pt idx="11">
                  <c:v>6</c:v>
                </c:pt>
                <c:pt idx="12">
                  <c:v>5</c:v>
                </c:pt>
                <c:pt idx="13">
                  <c:v>3</c:v>
                </c:pt>
                <c:pt idx="14">
                  <c:v>3</c:v>
                </c:pt>
                <c:pt idx="15">
                  <c:v>3</c:v>
                </c:pt>
                <c:pt idx="16">
                  <c:v>3</c:v>
                </c:pt>
                <c:pt idx="17">
                  <c:v>2</c:v>
                </c:pt>
                <c:pt idx="18">
                  <c:v>2</c:v>
                </c:pt>
                <c:pt idx="19">
                  <c:v>2</c:v>
                </c:pt>
                <c:pt idx="20">
                  <c:v>1</c:v>
                </c:pt>
                <c:pt idx="21">
                  <c:v>1</c:v>
                </c:pt>
                <c:pt idx="22">
                  <c:v>1</c:v>
                </c:pt>
                <c:pt idx="23">
                  <c:v>1</c:v>
                </c:pt>
                <c:pt idx="24">
                  <c:v>1</c:v>
                </c:pt>
                <c:pt idx="25">
                  <c:v>1</c:v>
                </c:pt>
                <c:pt idx="26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36-E6F3-45CF-8155-1F034237336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0.6407</cdr:x>
      <cdr:y>0.36958</cdr:y>
    </cdr:from>
    <cdr:to>
      <cdr:x>1</cdr:x>
      <cdr:y>0.58169</cdr:y>
    </cdr:to>
    <cdr:sp macro="" textlink="">
      <cdr:nvSpPr>
        <cdr:cNvPr id="2" name="ZoneTexte 8">
          <a:extLst xmlns:a="http://schemas.openxmlformats.org/drawingml/2006/main">
            <a:ext uri="{FF2B5EF4-FFF2-40B4-BE49-F238E27FC236}">
              <a16:creationId xmlns:a16="http://schemas.microsoft.com/office/drawing/2014/main" id="{84F6B0C7-DE2F-A88B-7EB7-330CD827F8FE}"/>
            </a:ext>
          </a:extLst>
        </cdr:cNvPr>
        <cdr:cNvSpPr txBox="1"/>
      </cdr:nvSpPr>
      <cdr:spPr>
        <a:xfrm xmlns:a="http://schemas.openxmlformats.org/drawingml/2006/main">
          <a:off x="5507672" y="1126127"/>
          <a:ext cx="3088640" cy="646331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n-US"/>
          </a:defPPr>
          <a:lvl1pPr marL="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fr-FR" dirty="0"/>
            <a:t>150 Européens</a:t>
          </a:r>
        </a:p>
        <a:p xmlns:a="http://schemas.openxmlformats.org/drawingml/2006/main">
          <a:r>
            <a:rPr lang="fr-FR" dirty="0"/>
            <a:t>5 nations = 140 coureurs</a:t>
          </a:r>
        </a:p>
      </cdr:txBody>
    </cdr:sp>
  </cdr:relSizeAnchor>
</c:userShap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BBE0A-57AB-4A81-9C53-7FA316A940B1}" type="datetimeFigureOut">
              <a:rPr lang="fr-FR" smtClean="0"/>
              <a:t>02/04/2024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47A0B-76ED-4E36-BA63-E0651683CB8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893530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BBE0A-57AB-4A81-9C53-7FA316A940B1}" type="datetimeFigureOut">
              <a:rPr lang="fr-FR" smtClean="0"/>
              <a:t>02/04/2024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47A0B-76ED-4E36-BA63-E0651683CB8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609885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ion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BBE0A-57AB-4A81-9C53-7FA316A940B1}" type="datetimeFigureOut">
              <a:rPr lang="fr-FR" smtClean="0"/>
              <a:t>02/04/2024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47A0B-76ED-4E36-BA63-E0651683CB8E}" type="slidenum">
              <a:rPr lang="fr-FR" smtClean="0"/>
              <a:t>‹N°›</a:t>
            </a:fld>
            <a:endParaRPr lang="fr-FR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8496755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BBE0A-57AB-4A81-9C53-7FA316A940B1}" type="datetimeFigureOut">
              <a:rPr lang="fr-FR" smtClean="0"/>
              <a:t>02/04/2024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47A0B-76ED-4E36-BA63-E0651683CB8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493269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 c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BBE0A-57AB-4A81-9C53-7FA316A940B1}" type="datetimeFigureOut">
              <a:rPr lang="fr-FR" smtClean="0"/>
              <a:t>02/04/2024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47A0B-76ED-4E36-BA63-E0651683CB8E}" type="slidenum">
              <a:rPr lang="fr-FR" smtClean="0"/>
              <a:t>‹N°›</a:t>
            </a:fld>
            <a:endParaRPr lang="fr-FR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4785483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rai ou fau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BBE0A-57AB-4A81-9C53-7FA316A940B1}" type="datetimeFigureOut">
              <a:rPr lang="fr-FR" smtClean="0"/>
              <a:t>02/04/2024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47A0B-76ED-4E36-BA63-E0651683CB8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9323234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BBE0A-57AB-4A81-9C53-7FA316A940B1}" type="datetimeFigureOut">
              <a:rPr lang="fr-FR" smtClean="0"/>
              <a:t>02/04/2024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47A0B-76ED-4E36-BA63-E0651683CB8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040757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BBE0A-57AB-4A81-9C53-7FA316A940B1}" type="datetimeFigureOut">
              <a:rPr lang="fr-FR" smtClean="0"/>
              <a:t>02/04/2024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47A0B-76ED-4E36-BA63-E0651683CB8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800628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BBE0A-57AB-4A81-9C53-7FA316A940B1}" type="datetimeFigureOut">
              <a:rPr lang="fr-FR" smtClean="0"/>
              <a:t>02/04/2024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47A0B-76ED-4E36-BA63-E0651683CB8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257111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BBE0A-57AB-4A81-9C53-7FA316A940B1}" type="datetimeFigureOut">
              <a:rPr lang="fr-FR" smtClean="0"/>
              <a:t>02/04/2024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47A0B-76ED-4E36-BA63-E0651683CB8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695502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BBE0A-57AB-4A81-9C53-7FA316A940B1}" type="datetimeFigureOut">
              <a:rPr lang="fr-FR" smtClean="0"/>
              <a:t>02/04/2024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47A0B-76ED-4E36-BA63-E0651683CB8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947374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BBE0A-57AB-4A81-9C53-7FA316A940B1}" type="datetimeFigureOut">
              <a:rPr lang="fr-FR" smtClean="0"/>
              <a:t>02/04/2024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47A0B-76ED-4E36-BA63-E0651683CB8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484727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BBE0A-57AB-4A81-9C53-7FA316A940B1}" type="datetimeFigureOut">
              <a:rPr lang="fr-FR" smtClean="0"/>
              <a:t>02/04/2024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47A0B-76ED-4E36-BA63-E0651683CB8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650278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BBE0A-57AB-4A81-9C53-7FA316A940B1}" type="datetimeFigureOut">
              <a:rPr lang="fr-FR" smtClean="0"/>
              <a:t>02/04/2024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47A0B-76ED-4E36-BA63-E0651683CB8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504556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BBE0A-57AB-4A81-9C53-7FA316A940B1}" type="datetimeFigureOut">
              <a:rPr lang="fr-FR" smtClean="0"/>
              <a:t>02/04/2024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47A0B-76ED-4E36-BA63-E0651683CB8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879086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47A0B-76ED-4E36-BA63-E0651683CB8E}" type="slidenum">
              <a:rPr lang="fr-FR" smtClean="0"/>
              <a:t>‹N°›</a:t>
            </a:fld>
            <a:endParaRPr lang="fr-F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BBE0A-57AB-4A81-9C53-7FA316A940B1}" type="datetimeFigureOut">
              <a:rPr lang="fr-FR" smtClean="0"/>
              <a:t>02/04/2024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902525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8">
            <a:alphaModFix amt="14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9BBE0A-57AB-4A81-9C53-7FA316A940B1}" type="datetimeFigureOut">
              <a:rPr lang="fr-FR" smtClean="0"/>
              <a:t>02/04/2024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F6D47A0B-76ED-4E36-BA63-E0651683CB8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514033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0" r:id="rId1"/>
    <p:sldLayoutId id="2147483851" r:id="rId2"/>
    <p:sldLayoutId id="2147483852" r:id="rId3"/>
    <p:sldLayoutId id="2147483853" r:id="rId4"/>
    <p:sldLayoutId id="2147483854" r:id="rId5"/>
    <p:sldLayoutId id="2147483855" r:id="rId6"/>
    <p:sldLayoutId id="2147483856" r:id="rId7"/>
    <p:sldLayoutId id="2147483857" r:id="rId8"/>
    <p:sldLayoutId id="2147483858" r:id="rId9"/>
    <p:sldLayoutId id="2147483859" r:id="rId10"/>
    <p:sldLayoutId id="2147483860" r:id="rId11"/>
    <p:sldLayoutId id="2147483861" r:id="rId12"/>
    <p:sldLayoutId id="2147483862" r:id="rId13"/>
    <p:sldLayoutId id="2147483863" r:id="rId14"/>
    <p:sldLayoutId id="2147483864" r:id="rId15"/>
    <p:sldLayoutId id="2147483865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fr.wikipedia.org/wiki/Marie_Curie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7" Type="http://schemas.openxmlformats.org/officeDocument/2006/relationships/image" Target="../media/image26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g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fr.wikipedia.org/wiki/G._Bruno" TargetMode="External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fr.wikipedia.org/wiki/1877_en_litt%C3%A9rature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jp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jpg"/><Relationship Id="rId5" Type="http://schemas.openxmlformats.org/officeDocument/2006/relationships/image" Target="../media/image61.jpg"/><Relationship Id="rId4" Type="http://schemas.openxmlformats.org/officeDocument/2006/relationships/image" Target="../media/image60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jpg"/><Relationship Id="rId5" Type="http://schemas.openxmlformats.org/officeDocument/2006/relationships/image" Target="../media/image66.jpg"/><Relationship Id="rId4" Type="http://schemas.openxmlformats.org/officeDocument/2006/relationships/image" Target="../media/image65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jpg"/><Relationship Id="rId5" Type="http://schemas.openxmlformats.org/officeDocument/2006/relationships/image" Target="../media/image71.jpg"/><Relationship Id="rId4" Type="http://schemas.openxmlformats.org/officeDocument/2006/relationships/image" Target="../media/image70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7" Type="http://schemas.openxmlformats.org/officeDocument/2006/relationships/image" Target="../media/image78.jp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JPG"/><Relationship Id="rId5" Type="http://schemas.openxmlformats.org/officeDocument/2006/relationships/image" Target="../media/image76.jpg"/><Relationship Id="rId4" Type="http://schemas.openxmlformats.org/officeDocument/2006/relationships/image" Target="../media/image75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jpg"/><Relationship Id="rId5" Type="http://schemas.openxmlformats.org/officeDocument/2006/relationships/image" Target="../media/image82.jpg"/><Relationship Id="rId4" Type="http://schemas.openxmlformats.org/officeDocument/2006/relationships/image" Target="../media/image81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4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fr.wikipedia.org/wiki/1901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fr.wikipedia.org/wiki/1913" TargetMode="External"/><Relationship Id="rId4" Type="http://schemas.openxmlformats.org/officeDocument/2006/relationships/hyperlink" Target="https://fr.wikipedia.org/wiki/1903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E99CC78-F323-42B4-AC96-CDD7FB3E6F1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>
                <a:solidFill>
                  <a:schemeClr val="accent1">
                    <a:lumMod val="50000"/>
                  </a:schemeClr>
                </a:solidFill>
              </a:rPr>
              <a:t>Quand le tour de France raconte l’histoire de France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C9C16B5D-488D-D42B-0022-18DAA6DBB4A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lvl="2" algn="r"/>
            <a:r>
              <a:rPr lang="fr-FR" b="1" dirty="0">
                <a:solidFill>
                  <a:schemeClr val="tx1"/>
                </a:solidFill>
              </a:rPr>
              <a:t>Lattes le 2 avril 2024</a:t>
            </a:r>
          </a:p>
        </p:txBody>
      </p:sp>
    </p:spTree>
    <p:extLst>
      <p:ext uri="{BB962C8B-B14F-4D97-AF65-F5344CB8AC3E}">
        <p14:creationId xmlns:p14="http://schemas.microsoft.com/office/powerpoint/2010/main" val="10425815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1675BD6C-B7BB-E7A4-FC4F-9067008913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6024" y="248864"/>
            <a:ext cx="4762500" cy="2695575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54CB46A5-A27A-BF6D-9705-712C300E6B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543" y="518072"/>
            <a:ext cx="6350000" cy="3530600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52B6D64C-438F-47B6-2D56-CF67BD9D0207}"/>
              </a:ext>
            </a:extLst>
          </p:cNvPr>
          <p:cNvSpPr txBox="1"/>
          <p:nvPr/>
        </p:nvSpPr>
        <p:spPr>
          <a:xfrm>
            <a:off x="7304690" y="2944439"/>
            <a:ext cx="45089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Herbert DUNCAN : 1886 Montpellier Paris en 6 jours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A93B9BF9-7004-07DE-8798-F96BDB27887B}"/>
              </a:ext>
            </a:extLst>
          </p:cNvPr>
          <p:cNvSpPr txBox="1"/>
          <p:nvPr/>
        </p:nvSpPr>
        <p:spPr>
          <a:xfrm>
            <a:off x="2462049" y="4329823"/>
            <a:ext cx="6101254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/>
              <a:t>1890 	50 000			Parc des vélos en France </a:t>
            </a:r>
          </a:p>
          <a:p>
            <a:r>
              <a:rPr lang="fr-FR" dirty="0"/>
              <a:t>1895 	300 000</a:t>
            </a:r>
          </a:p>
          <a:p>
            <a:r>
              <a:rPr lang="fr-FR" dirty="0"/>
              <a:t>1900 	980 000</a:t>
            </a:r>
          </a:p>
          <a:p>
            <a:r>
              <a:rPr lang="fr-FR" dirty="0"/>
              <a:t>1907 	2 224 000</a:t>
            </a:r>
          </a:p>
          <a:p>
            <a:r>
              <a:rPr lang="fr-FR" dirty="0"/>
              <a:t>1911 	3 000 000</a:t>
            </a:r>
          </a:p>
          <a:p>
            <a:r>
              <a:rPr lang="fr-FR" dirty="0"/>
              <a:t>1914 	3 550 000</a:t>
            </a:r>
          </a:p>
          <a:p>
            <a:r>
              <a:rPr lang="fr-FR" dirty="0"/>
              <a:t>1928 	8 000 000</a:t>
            </a:r>
          </a:p>
          <a:p>
            <a:r>
              <a:rPr lang="fr-FR" dirty="0"/>
              <a:t>1939 	10 000 000 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41FA2D00-8649-B6A4-D051-237BE00CF3AB}"/>
              </a:ext>
            </a:extLst>
          </p:cNvPr>
          <p:cNvSpPr txBox="1"/>
          <p:nvPr/>
        </p:nvSpPr>
        <p:spPr>
          <a:xfrm>
            <a:off x="5957454" y="5110890"/>
            <a:ext cx="55695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L’essor du vélo (et des chemins de fer) montre la nouvelle mobilité des Français.</a:t>
            </a:r>
          </a:p>
        </p:txBody>
      </p:sp>
    </p:spTree>
    <p:extLst>
      <p:ext uri="{BB962C8B-B14F-4D97-AF65-F5344CB8AC3E}">
        <p14:creationId xmlns:p14="http://schemas.microsoft.com/office/powerpoint/2010/main" val="559314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C314CB2B-3BEE-4E51-1441-4EEF9436D9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551" y="402410"/>
            <a:ext cx="5371200" cy="444960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19AB1E05-83EE-0016-956D-6BA962795C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4230" y="1274010"/>
            <a:ext cx="3830422" cy="5342252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1D5D6B06-E695-FE64-0802-3FFABF015813}"/>
              </a:ext>
            </a:extLst>
          </p:cNvPr>
          <p:cNvSpPr txBox="1"/>
          <p:nvPr/>
        </p:nvSpPr>
        <p:spPr>
          <a:xfrm>
            <a:off x="7814230" y="367862"/>
            <a:ext cx="36945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Pierre et Marie</a:t>
            </a:r>
            <a:r>
              <a:rPr lang="fr-FR" dirty="0">
                <a:hlinkClick r:id="rId4" tooltip="Marie Curi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fr-FR" dirty="0"/>
              <a:t>Curie devant leur maison de Sceaux en 1895.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D1313AD6-B785-D045-9FE5-EA09CB16E016}"/>
              </a:ext>
            </a:extLst>
          </p:cNvPr>
          <p:cNvSpPr txBox="1"/>
          <p:nvPr/>
        </p:nvSpPr>
        <p:spPr>
          <a:xfrm>
            <a:off x="727737" y="5100536"/>
            <a:ext cx="61012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/>
              <a:t>Sortie des usines</a:t>
            </a:r>
            <a:r>
              <a:rPr lang="fr-FR" dirty="0">
                <a:solidFill>
                  <a:srgbClr val="3FCDE7"/>
                </a:solidFill>
              </a:rPr>
              <a:t> </a:t>
            </a:r>
            <a:r>
              <a:rPr lang="fr-FR" dirty="0"/>
              <a:t>Lumière en mars 1895.</a:t>
            </a:r>
          </a:p>
        </p:txBody>
      </p:sp>
    </p:spTree>
    <p:extLst>
      <p:ext uri="{BB962C8B-B14F-4D97-AF65-F5344CB8AC3E}">
        <p14:creationId xmlns:p14="http://schemas.microsoft.com/office/powerpoint/2010/main" val="28257958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D36346CB-EB8A-61F3-56D6-93559D9ABEDA}"/>
              </a:ext>
            </a:extLst>
          </p:cNvPr>
          <p:cNvSpPr txBox="1"/>
          <p:nvPr/>
        </p:nvSpPr>
        <p:spPr>
          <a:xfrm>
            <a:off x="563418" y="406400"/>
            <a:ext cx="103170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Jusqu’à la fin du XIXe, l’activité physique est un loisir aristocratique 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E4CBB50E-41C5-8A47-D6A4-76F65362FB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418" y="988382"/>
            <a:ext cx="3668889" cy="264160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E5AFF816-8C1F-1437-1366-D2B4E760370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212" t="17778" r="36363" b="13805"/>
          <a:stretch/>
        </p:blipFill>
        <p:spPr>
          <a:xfrm>
            <a:off x="4407999" y="801368"/>
            <a:ext cx="4107901" cy="3015627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32C5A88C-1CB9-A1AE-4972-68598722B336}"/>
              </a:ext>
            </a:extLst>
          </p:cNvPr>
          <p:cNvSpPr txBox="1"/>
          <p:nvPr/>
        </p:nvSpPr>
        <p:spPr>
          <a:xfrm>
            <a:off x="563418" y="4599709"/>
            <a:ext cx="1070494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A la fin du XIXe, avec l’industrialisation, l’élévation du niveau de vie, l’essor du capitalisme, prend naissance le sport moderne : un terrain, des règles précises et partagées, des compétitions, des performances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Parmi ces sports modernes, le vélo s’impose très rapidement et les courses cyclistes deviennent les principaux événements sportifs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DB456A4B-CA10-EB00-5214-74880FC93C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1592" y="1376126"/>
            <a:ext cx="3174356" cy="1884523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DD1286FC-675B-0849-3938-86BDBA9FBC9A}"/>
              </a:ext>
            </a:extLst>
          </p:cNvPr>
          <p:cNvSpPr txBox="1"/>
          <p:nvPr/>
        </p:nvSpPr>
        <p:spPr>
          <a:xfrm>
            <a:off x="4802909" y="5957455"/>
            <a:ext cx="62530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La création du Tour de France est un symbole de cette naissance du sport moderne</a:t>
            </a:r>
          </a:p>
        </p:txBody>
      </p:sp>
    </p:spTree>
    <p:extLst>
      <p:ext uri="{BB962C8B-B14F-4D97-AF65-F5344CB8AC3E}">
        <p14:creationId xmlns:p14="http://schemas.microsoft.com/office/powerpoint/2010/main" val="2914792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35815454-28F7-AEBC-5711-83205833ADF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7672" t="34941" r="38793" b="5288"/>
          <a:stretch/>
        </p:blipFill>
        <p:spPr>
          <a:xfrm>
            <a:off x="5086689" y="265103"/>
            <a:ext cx="4309242" cy="6156061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F0F5A474-816E-EE0D-A7D8-0448171D2B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305" y="348243"/>
            <a:ext cx="4483541" cy="6072921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15B3A19D-2BE0-7C4D-8F4D-F8D03E056DB0}"/>
              </a:ext>
            </a:extLst>
          </p:cNvPr>
          <p:cNvSpPr txBox="1"/>
          <p:nvPr/>
        </p:nvSpPr>
        <p:spPr>
          <a:xfrm>
            <a:off x="9494982" y="2050473"/>
            <a:ext cx="1958109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Création en 1863 par Moïse MILLAUD</a:t>
            </a:r>
          </a:p>
          <a:p>
            <a:r>
              <a:rPr lang="fr-FR" dirty="0"/>
              <a:t>Dès 1869 il atteint 430 000 exemplaires soit le quotidien le plus vendu dans le monde </a:t>
            </a:r>
          </a:p>
        </p:txBody>
      </p:sp>
    </p:spTree>
    <p:extLst>
      <p:ext uri="{BB962C8B-B14F-4D97-AF65-F5344CB8AC3E}">
        <p14:creationId xmlns:p14="http://schemas.microsoft.com/office/powerpoint/2010/main" val="1235339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CCCC530A-C0F8-4FEC-ED81-ED699230A460}"/>
              </a:ext>
            </a:extLst>
          </p:cNvPr>
          <p:cNvSpPr txBox="1"/>
          <p:nvPr/>
        </p:nvSpPr>
        <p:spPr>
          <a:xfrm>
            <a:off x="942109" y="1117600"/>
            <a:ext cx="1062181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En 1914, l’âge d’or de la presse</a:t>
            </a:r>
          </a:p>
          <a:p>
            <a:endParaRPr lang="fr-FR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dirty="0"/>
              <a:t>L’ensemble de la presse française quotidienne tire à 9 500 000 exemplaires chaque jour ! </a:t>
            </a:r>
          </a:p>
          <a:p>
            <a:endParaRPr lang="fr-FR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dirty="0"/>
              <a:t>80 journaux quotidiens nationaux tirant à 5 500 000 exemplaires chaque jour</a:t>
            </a:r>
          </a:p>
          <a:p>
            <a:endParaRPr lang="fr-FR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dirty="0"/>
              <a:t>242 journaux quotidiens régionaux tirant à 4 000 000 exemplaires chaque jour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fr-FR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dirty="0"/>
              <a:t>Principaux titres en 1914 : </a:t>
            </a:r>
          </a:p>
          <a:p>
            <a:pPr marL="1200150" lvl="2" indent="-285750">
              <a:buFont typeface="Wingdings" panose="05000000000000000000" pitchFamily="2" charset="2"/>
              <a:buChar char="q"/>
            </a:pPr>
            <a:r>
              <a:rPr lang="fr-FR" i="1" dirty="0"/>
              <a:t>Le Petit Parisien </a:t>
            </a:r>
            <a:r>
              <a:rPr lang="fr-FR" dirty="0"/>
              <a:t>: 1 400 000 exemplaires, plus fort tirage de la planète </a:t>
            </a:r>
          </a:p>
          <a:p>
            <a:pPr marL="1200150" lvl="2" indent="-285750">
              <a:buFont typeface="Wingdings" panose="05000000000000000000" pitchFamily="2" charset="2"/>
              <a:buChar char="q"/>
            </a:pPr>
            <a:r>
              <a:rPr lang="fr-FR" i="1" dirty="0"/>
              <a:t>Le Journal </a:t>
            </a:r>
            <a:r>
              <a:rPr lang="fr-FR" dirty="0"/>
              <a:t>: 1 000 000  exemplaires</a:t>
            </a:r>
          </a:p>
          <a:p>
            <a:pPr marL="1200150" lvl="2" indent="-285750">
              <a:buFont typeface="Wingdings" panose="05000000000000000000" pitchFamily="2" charset="2"/>
              <a:buChar char="q"/>
            </a:pPr>
            <a:r>
              <a:rPr lang="fr-FR" i="1" dirty="0"/>
              <a:t>Le Matin </a:t>
            </a:r>
            <a:r>
              <a:rPr lang="fr-FR" dirty="0"/>
              <a:t>: 1 000 000 exemplaires</a:t>
            </a:r>
          </a:p>
          <a:p>
            <a:pPr marL="1200150" lvl="2" indent="-285750">
              <a:buFont typeface="Wingdings" panose="05000000000000000000" pitchFamily="2" charset="2"/>
              <a:buChar char="q"/>
            </a:pPr>
            <a:r>
              <a:rPr lang="fr-FR" i="1" dirty="0"/>
              <a:t>Le Petit Journal </a:t>
            </a:r>
            <a:r>
              <a:rPr lang="fr-FR" dirty="0"/>
              <a:t>: 850 000 exemplaires</a:t>
            </a:r>
          </a:p>
          <a:p>
            <a:pPr marL="1200150" lvl="2" indent="-285750">
              <a:buFont typeface="Wingdings" panose="05000000000000000000" pitchFamily="2" charset="2"/>
              <a:buChar char="q"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64536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74C0BCBE-EB14-0AF6-4037-35EA66667E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883" y="433959"/>
            <a:ext cx="4353970" cy="5897418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6131A26C-AC6F-96AB-BCB9-A228517512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539" y="423350"/>
            <a:ext cx="4353971" cy="5897419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1BF0572C-1692-3490-48A2-9C99715AB8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1649" y="424412"/>
            <a:ext cx="4353970" cy="5895294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4C9C739-255D-52AD-FFCC-3478EA53EC4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5524" y="400021"/>
            <a:ext cx="4344570" cy="5895294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7C1D34B6-692A-6263-E0B1-F11DC9FFC54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0885" y="421224"/>
            <a:ext cx="4350834" cy="5897420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254E5947-8AB2-D46D-5977-0B793CC801D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8497" y="433959"/>
            <a:ext cx="4344567" cy="5910138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0492609C-B022-F0A5-AEEC-599B0ED76887}"/>
              </a:ext>
            </a:extLst>
          </p:cNvPr>
          <p:cNvSpPr txBox="1"/>
          <p:nvPr/>
        </p:nvSpPr>
        <p:spPr>
          <a:xfrm>
            <a:off x="10289051" y="1813185"/>
            <a:ext cx="162585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Une France mieux éduquée, qui sait lire dans sa grande majorité, et qui s’ouvre au monde au-delà du « local »</a:t>
            </a:r>
          </a:p>
        </p:txBody>
      </p:sp>
    </p:spTree>
    <p:extLst>
      <p:ext uri="{BB962C8B-B14F-4D97-AF65-F5344CB8AC3E}">
        <p14:creationId xmlns:p14="http://schemas.microsoft.com/office/powerpoint/2010/main" val="3707754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72CFF02-BED4-D379-8E6B-74F1BEDA4F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>
                <a:solidFill>
                  <a:schemeClr val="accent1">
                    <a:lumMod val="50000"/>
                  </a:schemeClr>
                </a:solidFill>
              </a:rPr>
              <a:t>Faire le Tour de France ou le tour de la France ?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82426F38-8CC0-98B9-D156-4FBCFDFF614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806274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7BDC09F9-ED36-C544-E77B-1491F714C4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1625" y="2869910"/>
            <a:ext cx="3259245" cy="325924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39301516-4E53-F769-35B9-06E0A1ABDFF9}"/>
              </a:ext>
            </a:extLst>
          </p:cNvPr>
          <p:cNvSpPr txBox="1"/>
          <p:nvPr/>
        </p:nvSpPr>
        <p:spPr>
          <a:xfrm>
            <a:off x="10686470" y="2991877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1914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9DE16894-4FCD-4078-6373-EA97E58C40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800" y="213835"/>
            <a:ext cx="3064308" cy="3064308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2D170FC1-715E-456E-46CA-BB74B62397E7}"/>
              </a:ext>
            </a:extLst>
          </p:cNvPr>
          <p:cNvSpPr txBox="1"/>
          <p:nvPr/>
        </p:nvSpPr>
        <p:spPr>
          <a:xfrm>
            <a:off x="2466109" y="360218"/>
            <a:ext cx="8405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1903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6DE49994-B395-4960-8F4D-E471690376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2244" y="1686233"/>
            <a:ext cx="3259245" cy="3259245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81854286-0CFB-502D-1CDA-EF78E35F5D63}"/>
              </a:ext>
            </a:extLst>
          </p:cNvPr>
          <p:cNvSpPr txBox="1"/>
          <p:nvPr/>
        </p:nvSpPr>
        <p:spPr>
          <a:xfrm>
            <a:off x="6765634" y="1861846"/>
            <a:ext cx="7758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1906</a:t>
            </a:r>
          </a:p>
        </p:txBody>
      </p:sp>
    </p:spTree>
    <p:extLst>
      <p:ext uri="{BB962C8B-B14F-4D97-AF65-F5344CB8AC3E}">
        <p14:creationId xmlns:p14="http://schemas.microsoft.com/office/powerpoint/2010/main" val="1660422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9479DB00-D086-8916-9C44-140C9069597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335" b="1549"/>
          <a:stretch/>
        </p:blipFill>
        <p:spPr>
          <a:xfrm>
            <a:off x="553436" y="286327"/>
            <a:ext cx="6872600" cy="639668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1523DBD6-3FA4-0131-F1DE-5A474AFBF41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998" t="58586" b="21077"/>
          <a:stretch/>
        </p:blipFill>
        <p:spPr>
          <a:xfrm>
            <a:off x="7426036" y="4017818"/>
            <a:ext cx="4212528" cy="1394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9190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8376B88C-9B83-2E02-E6CA-E930BE46BC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007" y="603682"/>
            <a:ext cx="3571875" cy="5114925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132DF3EE-4365-EFE8-4B24-1CC37833FF0D}"/>
              </a:ext>
            </a:extLst>
          </p:cNvPr>
          <p:cNvSpPr txBox="1"/>
          <p:nvPr/>
        </p:nvSpPr>
        <p:spPr>
          <a:xfrm>
            <a:off x="4778811" y="909890"/>
            <a:ext cx="610061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/>
              <a:t>d'Augustine Fouillée-</a:t>
            </a:r>
            <a:r>
              <a:rPr lang="fr-FR" dirty="0" err="1"/>
              <a:t>Tuillerie</a:t>
            </a:r>
            <a:r>
              <a:rPr lang="fr-FR" dirty="0"/>
              <a:t>, publié sous le pseudonyme de G. </a:t>
            </a:r>
            <a:r>
              <a:rPr lang="fr-FR" dirty="0">
                <a:hlinkClick r:id="rId3" tooltip="G. Bruno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Bruno</a:t>
            </a:r>
            <a:r>
              <a:rPr lang="fr-FR" dirty="0"/>
              <a:t> en </a:t>
            </a:r>
            <a:r>
              <a:rPr lang="fr-FR" dirty="0">
                <a:hlinkClick r:id="rId4" tooltip="1877 en littératur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1877</a:t>
            </a:r>
            <a:r>
              <a:rPr lang="fr-FR" dirty="0"/>
              <a:t>. 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47ABF7E1-6F07-F44D-C2EA-39042CB89F4D}"/>
              </a:ext>
            </a:extLst>
          </p:cNvPr>
          <p:cNvSpPr txBox="1"/>
          <p:nvPr/>
        </p:nvSpPr>
        <p:spPr>
          <a:xfrm>
            <a:off x="4714156" y="2616537"/>
            <a:ext cx="6100618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/>
              <a:t>Deux orphelins, André et Julien </a:t>
            </a:r>
            <a:r>
              <a:rPr lang="fr-FR" dirty="0" err="1"/>
              <a:t>Volden</a:t>
            </a:r>
            <a:r>
              <a:rPr lang="fr-FR" dirty="0"/>
              <a:t>, respectivement âgés de quatorze et sept ans, à la suite de l’annexion de l’Alsace-Lorraine par les Prussiens (1871-1919) et du décès de leur père (charpentier lorrain et veuf de bonne heure), quittent Phalsbourg et partent à la recherche d'un oncle paternel habitant à Marseille à travers les provinces françaises.</a:t>
            </a:r>
          </a:p>
        </p:txBody>
      </p:sp>
    </p:spTree>
    <p:extLst>
      <p:ext uri="{BB962C8B-B14F-4D97-AF65-F5344CB8AC3E}">
        <p14:creationId xmlns:p14="http://schemas.microsoft.com/office/powerpoint/2010/main" val="29072817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970EB27F-F0BB-51EE-81B2-C58A651526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708" y="793395"/>
            <a:ext cx="4331855" cy="4989062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C2F28E61-B5B0-B610-47F9-B16ADCC426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6768" y="5680523"/>
            <a:ext cx="4310246" cy="768163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00533E44-97C1-3319-F806-8236CCB4696D}"/>
              </a:ext>
            </a:extLst>
          </p:cNvPr>
          <p:cNvSpPr txBox="1"/>
          <p:nvPr/>
        </p:nvSpPr>
        <p:spPr>
          <a:xfrm>
            <a:off x="6336145" y="1052945"/>
            <a:ext cx="481214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/>
              <a:t>Quelle drôle d’idée de créer en 1903 un tour de France ! La création de cette course nous révèle une France nouvelle au début du XXème siècle.</a:t>
            </a:r>
          </a:p>
        </p:txBody>
      </p:sp>
    </p:spTree>
    <p:extLst>
      <p:ext uri="{BB962C8B-B14F-4D97-AF65-F5344CB8AC3E}">
        <p14:creationId xmlns:p14="http://schemas.microsoft.com/office/powerpoint/2010/main" val="26292418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7BDC09F9-ED36-C544-E77B-1491F714C4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1625" y="2869910"/>
            <a:ext cx="3259245" cy="325924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39301516-4E53-F769-35B9-06E0A1ABDFF9}"/>
              </a:ext>
            </a:extLst>
          </p:cNvPr>
          <p:cNvSpPr txBox="1"/>
          <p:nvPr/>
        </p:nvSpPr>
        <p:spPr>
          <a:xfrm>
            <a:off x="10686470" y="2991877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1914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6DE49994-B395-4960-8F4D-E471690376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131" y="393143"/>
            <a:ext cx="3259245" cy="3259245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81854286-0CFB-502D-1CDA-EF78E35F5D63}"/>
              </a:ext>
            </a:extLst>
          </p:cNvPr>
          <p:cNvSpPr txBox="1"/>
          <p:nvPr/>
        </p:nvSpPr>
        <p:spPr>
          <a:xfrm>
            <a:off x="3074521" y="596464"/>
            <a:ext cx="7758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1906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88BF764D-31A9-7BE5-950B-5D218A177E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5598" y="1730228"/>
            <a:ext cx="3259245" cy="3261961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6C6C2278-A1B6-A075-BCA6-3275DACA7C4F}"/>
              </a:ext>
            </a:extLst>
          </p:cNvPr>
          <p:cNvSpPr txBox="1"/>
          <p:nvPr/>
        </p:nvSpPr>
        <p:spPr>
          <a:xfrm>
            <a:off x="6919452" y="1838099"/>
            <a:ext cx="7758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1907</a:t>
            </a:r>
          </a:p>
        </p:txBody>
      </p:sp>
    </p:spTree>
    <p:extLst>
      <p:ext uri="{BB962C8B-B14F-4D97-AF65-F5344CB8AC3E}">
        <p14:creationId xmlns:p14="http://schemas.microsoft.com/office/powerpoint/2010/main" val="659657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F561A09E-0F80-A702-D3B6-780C06F4AC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850" y="808759"/>
            <a:ext cx="5314950" cy="531495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4FF37505-7FD5-00BE-2983-1F2FD395CD77}"/>
              </a:ext>
            </a:extLst>
          </p:cNvPr>
          <p:cNvSpPr txBox="1"/>
          <p:nvPr/>
        </p:nvSpPr>
        <p:spPr>
          <a:xfrm>
            <a:off x="6336145" y="1406911"/>
            <a:ext cx="4996873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/>
              <a:t>« Strasbourg ! Metz ! Nous allons là-bas, chez nous. Nous verrons de Belfort à Haguenau toute la ligne bleue des Vosges qu'avant la guerre nous contemplions à notre droite. Nous allons longer le Rhin. [...] Avec Strasbourg et Metz, nos ambitions sont repues ; le Tour de France est complet. » </a:t>
            </a:r>
          </a:p>
          <a:p>
            <a:r>
              <a:rPr lang="fr-FR" dirty="0"/>
              <a:t>— Henri Desgrange, </a:t>
            </a:r>
            <a:r>
              <a:rPr lang="fr-FR" i="1" dirty="0"/>
              <a:t>L'Auto</a:t>
            </a:r>
            <a:r>
              <a:rPr lang="fr-FR" dirty="0"/>
              <a:t> du 28 juin 1919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8628AB83-D006-E44A-08EC-ED9D9AB1E6FD}"/>
              </a:ext>
            </a:extLst>
          </p:cNvPr>
          <p:cNvSpPr txBox="1"/>
          <p:nvPr/>
        </p:nvSpPr>
        <p:spPr>
          <a:xfrm>
            <a:off x="4729018" y="1080655"/>
            <a:ext cx="11083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1919</a:t>
            </a:r>
          </a:p>
        </p:txBody>
      </p:sp>
    </p:spTree>
    <p:extLst>
      <p:ext uri="{BB962C8B-B14F-4D97-AF65-F5344CB8AC3E}">
        <p14:creationId xmlns:p14="http://schemas.microsoft.com/office/powerpoint/2010/main" val="48161460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2A639966-ABFC-C152-B283-E4BE3584AA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728" y="344149"/>
            <a:ext cx="2722419" cy="2722419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B2BAF3D2-57E5-734E-E03F-7EE41217EA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094" y="1469734"/>
            <a:ext cx="2722419" cy="2722419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535E4BD6-DA3B-2FA8-4136-3163610DD0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5528" y="2572324"/>
            <a:ext cx="2722420" cy="2722420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11E00D96-ECFC-DBE3-1C15-689B78C5CC6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9963" y="3933534"/>
            <a:ext cx="2722419" cy="2722419"/>
          </a:xfrm>
          <a:prstGeom prst="rect">
            <a:avLst/>
          </a:prstGeom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id="{E220C7F3-A953-1520-7906-633FF3ED7077}"/>
              </a:ext>
            </a:extLst>
          </p:cNvPr>
          <p:cNvSpPr txBox="1"/>
          <p:nvPr/>
        </p:nvSpPr>
        <p:spPr>
          <a:xfrm>
            <a:off x="434109" y="3251200"/>
            <a:ext cx="21797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1920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8EBBF271-3280-9383-1E15-326A6C85F607}"/>
              </a:ext>
            </a:extLst>
          </p:cNvPr>
          <p:cNvSpPr txBox="1"/>
          <p:nvPr/>
        </p:nvSpPr>
        <p:spPr>
          <a:xfrm>
            <a:off x="3071094" y="4364182"/>
            <a:ext cx="21797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1930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5C9168DA-3A2C-E483-915B-4ECA307F62BB}"/>
              </a:ext>
            </a:extLst>
          </p:cNvPr>
          <p:cNvSpPr txBox="1"/>
          <p:nvPr/>
        </p:nvSpPr>
        <p:spPr>
          <a:xfrm>
            <a:off x="6206847" y="5417127"/>
            <a:ext cx="21797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1935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612FAC75-D955-1AE2-31BF-4BDF745864DF}"/>
              </a:ext>
            </a:extLst>
          </p:cNvPr>
          <p:cNvSpPr txBox="1"/>
          <p:nvPr/>
        </p:nvSpPr>
        <p:spPr>
          <a:xfrm>
            <a:off x="9250218" y="3440390"/>
            <a:ext cx="21797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1938</a:t>
            </a:r>
          </a:p>
        </p:txBody>
      </p:sp>
    </p:spTree>
    <p:extLst>
      <p:ext uri="{BB962C8B-B14F-4D97-AF65-F5344CB8AC3E}">
        <p14:creationId xmlns:p14="http://schemas.microsoft.com/office/powerpoint/2010/main" val="276440659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C09C427-47A1-B3C6-E490-8DF8C25B3B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b="1" dirty="0">
                <a:solidFill>
                  <a:schemeClr val="accent1">
                    <a:lumMod val="50000"/>
                  </a:schemeClr>
                </a:solidFill>
              </a:rPr>
              <a:t>Pourquoi passer des équipes de marques aux équipes nationales dans les années 1930 ? 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84DA98B-42D4-C221-64BA-31C6E15DEED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4566129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8E5CCF4B-29E2-DB86-DAF2-C2B501B08D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9556" y="923636"/>
            <a:ext cx="8615365" cy="5694218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13BA0066-3D52-4A83-256F-598C5E6B6EE4}"/>
              </a:ext>
            </a:extLst>
          </p:cNvPr>
          <p:cNvSpPr txBox="1"/>
          <p:nvPr/>
        </p:nvSpPr>
        <p:spPr>
          <a:xfrm>
            <a:off x="277092" y="2272145"/>
            <a:ext cx="2382982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L’équipe de France 1932 : </a:t>
            </a:r>
          </a:p>
          <a:p>
            <a:r>
              <a:rPr lang="fr-FR" dirty="0"/>
              <a:t>André </a:t>
            </a:r>
            <a:r>
              <a:rPr lang="fr-FR" dirty="0" err="1"/>
              <a:t>Leducq</a:t>
            </a:r>
            <a:r>
              <a:rPr lang="fr-FR" dirty="0"/>
              <a:t> (vainqueur)</a:t>
            </a:r>
          </a:p>
          <a:p>
            <a:r>
              <a:rPr lang="fr-FR" dirty="0"/>
              <a:t>Georges </a:t>
            </a:r>
            <a:r>
              <a:rPr lang="fr-FR" dirty="0" err="1"/>
              <a:t>Speicher</a:t>
            </a:r>
            <a:endParaRPr lang="fr-FR" dirty="0"/>
          </a:p>
          <a:p>
            <a:r>
              <a:rPr lang="fr-FR" dirty="0"/>
              <a:t>Benoît Faure</a:t>
            </a:r>
          </a:p>
          <a:p>
            <a:r>
              <a:rPr lang="fr-FR" dirty="0"/>
              <a:t>Maurice Archambaud</a:t>
            </a:r>
          </a:p>
          <a:p>
            <a:r>
              <a:rPr lang="fr-FR" dirty="0"/>
              <a:t>René Bernard</a:t>
            </a:r>
          </a:p>
          <a:p>
            <a:r>
              <a:rPr lang="fr-FR" dirty="0"/>
              <a:t>Roger </a:t>
            </a:r>
            <a:r>
              <a:rPr lang="fr-FR" dirty="0" err="1"/>
              <a:t>Lapébie</a:t>
            </a:r>
            <a:endParaRPr lang="fr-FR" dirty="0"/>
          </a:p>
          <a:p>
            <a:r>
              <a:rPr lang="fr-FR" dirty="0"/>
              <a:t>Marcel </a:t>
            </a:r>
            <a:r>
              <a:rPr lang="fr-FR" dirty="0" err="1"/>
              <a:t>Mazeyrat</a:t>
            </a:r>
            <a:endParaRPr lang="fr-FR" dirty="0"/>
          </a:p>
          <a:p>
            <a:r>
              <a:rPr lang="fr-FR" dirty="0"/>
              <a:t>Julien Moineau</a:t>
            </a:r>
          </a:p>
        </p:txBody>
      </p:sp>
    </p:spTree>
    <p:extLst>
      <p:ext uri="{BB962C8B-B14F-4D97-AF65-F5344CB8AC3E}">
        <p14:creationId xmlns:p14="http://schemas.microsoft.com/office/powerpoint/2010/main" val="249838163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6F5A959D-1B5B-F229-6366-A8C3AC9278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6527" y="378690"/>
            <a:ext cx="4244109" cy="4244109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B44E1C2B-CEBB-7B95-8937-A330EE65FCEF}"/>
              </a:ext>
            </a:extLst>
          </p:cNvPr>
          <p:cNvSpPr txBox="1"/>
          <p:nvPr/>
        </p:nvSpPr>
        <p:spPr>
          <a:xfrm>
            <a:off x="5929745" y="517236"/>
            <a:ext cx="4858328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Tour de France 1928 : </a:t>
            </a:r>
          </a:p>
          <a:p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Vainqueur Nicolas FRANTZ (Luxembourg) de l’équipe ALCYON</a:t>
            </a:r>
          </a:p>
          <a:p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FRANTZ maillot jaune de la première à la dernière étape</a:t>
            </a:r>
          </a:p>
          <a:p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2</a:t>
            </a:r>
            <a:r>
              <a:rPr lang="fr-FR" baseline="30000" dirty="0"/>
              <a:t>ème</a:t>
            </a:r>
            <a:r>
              <a:rPr lang="fr-FR" dirty="0"/>
              <a:t> André LEDUCQ (France) équipe ALCYON</a:t>
            </a:r>
          </a:p>
          <a:p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3</a:t>
            </a:r>
            <a:r>
              <a:rPr lang="fr-FR" baseline="30000" dirty="0"/>
              <a:t>ème</a:t>
            </a:r>
            <a:r>
              <a:rPr lang="fr-FR" dirty="0"/>
              <a:t> Maurice DE WAELE (Belgique) équipe ALCYON</a:t>
            </a:r>
          </a:p>
          <a:p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12 étapes sur 22 gagnées par l’équipe ALCYON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3645645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37642E96-4F7B-5E05-1DFB-6D3BF07D9D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6910" y="439283"/>
            <a:ext cx="3343852" cy="5339795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0518EB3B-805A-DA48-AC6E-47957DC2B7BF}"/>
              </a:ext>
            </a:extLst>
          </p:cNvPr>
          <p:cNvSpPr txBox="1"/>
          <p:nvPr/>
        </p:nvSpPr>
        <p:spPr>
          <a:xfrm>
            <a:off x="1348509" y="6096000"/>
            <a:ext cx="34821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Maurice DE WAELE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FDA45E72-F533-0E7A-A285-E626B06859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7541" y="439283"/>
            <a:ext cx="5905500" cy="4152900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0931D36B-44FA-6047-6E06-4FCD95BBAACF}"/>
              </a:ext>
            </a:extLst>
          </p:cNvPr>
          <p:cNvSpPr txBox="1"/>
          <p:nvPr/>
        </p:nvSpPr>
        <p:spPr>
          <a:xfrm>
            <a:off x="5292436" y="4987636"/>
            <a:ext cx="57357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/>
              <a:t>Degrange</a:t>
            </a:r>
            <a:r>
              <a:rPr lang="fr-FR" dirty="0"/>
              <a:t> : « On fait gagner un cadavre ! Comment un maillot jaune aussi facile à dépouiller a-t-il pu conserver la première place ? »</a:t>
            </a:r>
          </a:p>
        </p:txBody>
      </p:sp>
    </p:spTree>
    <p:extLst>
      <p:ext uri="{BB962C8B-B14F-4D97-AF65-F5344CB8AC3E}">
        <p14:creationId xmlns:p14="http://schemas.microsoft.com/office/powerpoint/2010/main" val="268472818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BD6525CB-9C8C-1851-0D02-04A22AA6ACF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137" t="36498" r="63257" b="23906"/>
          <a:stretch/>
        </p:blipFill>
        <p:spPr>
          <a:xfrm>
            <a:off x="628071" y="508000"/>
            <a:ext cx="4670712" cy="3398982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ED2F9878-A931-0ACC-37EC-0C67FE6360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7486" y="175491"/>
            <a:ext cx="5938978" cy="2582556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59CE2ECE-3681-E9BC-28A5-4E38BD03E9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2252" y="3592944"/>
            <a:ext cx="4622836" cy="3180511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CFA9CB87-80E9-73D7-B552-72054243CA6A}"/>
              </a:ext>
            </a:extLst>
          </p:cNvPr>
          <p:cNvSpPr txBox="1"/>
          <p:nvPr/>
        </p:nvSpPr>
        <p:spPr>
          <a:xfrm>
            <a:off x="766616" y="3906982"/>
            <a:ext cx="41194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Equipe de France vainqueur en 1930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2245057F-C663-37C2-E1C3-45746451C00D}"/>
              </a:ext>
            </a:extLst>
          </p:cNvPr>
          <p:cNvSpPr txBox="1"/>
          <p:nvPr/>
        </p:nvSpPr>
        <p:spPr>
          <a:xfrm>
            <a:off x="6779491" y="2790199"/>
            <a:ext cx="46707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Gino </a:t>
            </a:r>
            <a:r>
              <a:rPr lang="fr-FR" dirty="0" err="1"/>
              <a:t>Bartali</a:t>
            </a:r>
            <a:r>
              <a:rPr lang="fr-FR" dirty="0"/>
              <a:t> sur les pentes et au sommet du Galibier 1937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B34ACBCA-3836-2DF8-9272-952ADE1C7528}"/>
              </a:ext>
            </a:extLst>
          </p:cNvPr>
          <p:cNvSpPr txBox="1"/>
          <p:nvPr/>
        </p:nvSpPr>
        <p:spPr>
          <a:xfrm>
            <a:off x="840509" y="5006109"/>
            <a:ext cx="52554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Le passage aux équipes nationales illustre la montée des nationalismes en Europe dans les années 1930.</a:t>
            </a:r>
          </a:p>
        </p:txBody>
      </p:sp>
    </p:spTree>
    <p:extLst>
      <p:ext uri="{BB962C8B-B14F-4D97-AF65-F5344CB8AC3E}">
        <p14:creationId xmlns:p14="http://schemas.microsoft.com/office/powerpoint/2010/main" val="2337899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2335EA4-444B-DCAB-A271-0114C9826D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b="1" dirty="0">
                <a:solidFill>
                  <a:schemeClr val="accent1">
                    <a:lumMod val="50000"/>
                  </a:schemeClr>
                </a:solidFill>
              </a:rPr>
              <a:t>Le duel Anquetil-Poulidor … quand la France entre dans les 30 Glorieuses </a:t>
            </a:r>
          </a:p>
        </p:txBody>
      </p:sp>
    </p:spTree>
    <p:extLst>
      <p:ext uri="{BB962C8B-B14F-4D97-AF65-F5344CB8AC3E}">
        <p14:creationId xmlns:p14="http://schemas.microsoft.com/office/powerpoint/2010/main" val="63465087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OUR DE FRANCE 1964 - Le Puy de Dôme, théâtre du mythique duel Poulidor-Anquetil">
            <a:hlinkClick r:id="" action="ppaction://media"/>
            <a:extLst>
              <a:ext uri="{FF2B5EF4-FFF2-40B4-BE49-F238E27FC236}">
                <a16:creationId xmlns:a16="http://schemas.microsoft.com/office/drawing/2014/main" id="{E65841C0-9237-C7B5-C0E1-6BD8EC16F9C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37308" y="358486"/>
            <a:ext cx="11053875" cy="6217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3286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18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9CC73614-A2D9-11A7-F448-0156679123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7793" y="327186"/>
            <a:ext cx="3588972" cy="3588972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2C3A2C7D-78A3-5A13-7C8C-7290E565CD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437" y="261761"/>
            <a:ext cx="3688262" cy="3688262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CE234E07-BC2B-98E5-6F5F-C3B334ADDFFB}"/>
              </a:ext>
            </a:extLst>
          </p:cNvPr>
          <p:cNvSpPr txBox="1"/>
          <p:nvPr/>
        </p:nvSpPr>
        <p:spPr>
          <a:xfrm>
            <a:off x="5486401" y="3967172"/>
            <a:ext cx="31403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Parcours 1919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3967BB40-4FDB-200B-C1A6-514751C12EED}"/>
              </a:ext>
            </a:extLst>
          </p:cNvPr>
          <p:cNvSpPr txBox="1"/>
          <p:nvPr/>
        </p:nvSpPr>
        <p:spPr>
          <a:xfrm>
            <a:off x="1468582" y="3967172"/>
            <a:ext cx="27062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Parcours 2024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5D9604A8-E32A-6E28-CB75-91E9C7FC17A6}"/>
              </a:ext>
            </a:extLst>
          </p:cNvPr>
          <p:cNvSpPr txBox="1"/>
          <p:nvPr/>
        </p:nvSpPr>
        <p:spPr>
          <a:xfrm>
            <a:off x="1108364" y="5126182"/>
            <a:ext cx="976283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/>
              <a:t>Les parcours jusqu’aux années 1950 : faire le Tour de France ou le tour de la France ? </a:t>
            </a:r>
          </a:p>
        </p:txBody>
      </p:sp>
    </p:spTree>
    <p:extLst>
      <p:ext uri="{BB962C8B-B14F-4D97-AF65-F5344CB8AC3E}">
        <p14:creationId xmlns:p14="http://schemas.microsoft.com/office/powerpoint/2010/main" val="15453787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4B13F76C-8188-0A3D-C7AB-D2D274D0F2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5671" y="228746"/>
            <a:ext cx="4149912" cy="2773072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4B80437B-1716-4626-2118-FEC81A8BE5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8125" y="3867529"/>
            <a:ext cx="4810561" cy="2847762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BC643B9E-85C5-4534-E61B-209F9C8C00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48126" y="228746"/>
            <a:ext cx="4810561" cy="3350806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A9A865E0-DC11-CF9D-344D-AB687D20E6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0116" y="3957965"/>
            <a:ext cx="4149912" cy="2757326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6155F34C-052D-429C-0CEF-80806EC5E302}"/>
              </a:ext>
            </a:extLst>
          </p:cNvPr>
          <p:cNvSpPr txBox="1"/>
          <p:nvPr/>
        </p:nvSpPr>
        <p:spPr>
          <a:xfrm>
            <a:off x="505671" y="3156726"/>
            <a:ext cx="44819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Avec Gisèle Bardet son épouse (1961), postière, fille de gendarme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225BAB3A-1D97-0F69-96AD-885CB028F7C0}"/>
              </a:ext>
            </a:extLst>
          </p:cNvPr>
          <p:cNvSpPr txBox="1"/>
          <p:nvPr/>
        </p:nvSpPr>
        <p:spPr>
          <a:xfrm>
            <a:off x="5366100" y="3328600"/>
            <a:ext cx="11820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Dans la ferme parentale</a:t>
            </a:r>
          </a:p>
        </p:txBody>
      </p:sp>
    </p:spTree>
    <p:extLst>
      <p:ext uri="{BB962C8B-B14F-4D97-AF65-F5344CB8AC3E}">
        <p14:creationId xmlns:p14="http://schemas.microsoft.com/office/powerpoint/2010/main" val="257039142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17040DCE-D7FB-7D10-5023-F15DC7316B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860" y="399498"/>
            <a:ext cx="3834716" cy="3694496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43B4C674-2432-2D2C-01E9-C56C818E19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82407" y="479681"/>
            <a:ext cx="2408129" cy="5566130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C39D48C0-42CE-2179-B980-C9E2FCE9C9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84903" y="479681"/>
            <a:ext cx="2719195" cy="3563389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0A77F4CF-6E48-975A-5BCE-BD2CEFE5BC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0584" y="4297199"/>
            <a:ext cx="2274004" cy="2235298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6A8B6274-6A90-D312-9D4E-2DDD4ECF9D3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59581" y="4258492"/>
            <a:ext cx="2274005" cy="2274005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07AE3E43-277B-5E70-C91A-5FD5C9AEFC4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58579" y="4297199"/>
            <a:ext cx="1742923" cy="2274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319402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C433E300-A472-E060-F5B0-A75B88B16AB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3495"/>
          <a:stretch/>
        </p:blipFill>
        <p:spPr>
          <a:xfrm>
            <a:off x="685223" y="960403"/>
            <a:ext cx="6672984" cy="3552271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64D1B9C9-F5A4-D441-6E18-82DD4E9DA3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80349" y="2417174"/>
            <a:ext cx="3543300" cy="419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0322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F7226AC1-CCB2-2CA1-D65E-D9AA96BB79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564" y="269007"/>
            <a:ext cx="5237020" cy="3086101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3597518B-553F-9CA7-0513-F1D0FF4121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564" y="3502893"/>
            <a:ext cx="1971675" cy="299085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7DF7A9F9-9145-9421-4E64-C6E0748DF4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2252" y="233217"/>
            <a:ext cx="4682835" cy="3121890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AE96B927-43CF-A0A9-7ECE-E9DF1B6EEDE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5699" y="3624253"/>
            <a:ext cx="4845238" cy="2907143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64E7898A-E240-2CC3-2DEB-77529E49396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2611" y="3502893"/>
            <a:ext cx="4397716" cy="3149864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8CB07A50-5F59-DA5C-EA00-99F59E4F34F4}"/>
              </a:ext>
            </a:extLst>
          </p:cNvPr>
          <p:cNvSpPr txBox="1"/>
          <p:nvPr/>
        </p:nvSpPr>
        <p:spPr>
          <a:xfrm>
            <a:off x="4498109" y="2947679"/>
            <a:ext cx="10344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1930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296904FF-D4F1-8A06-C802-B0A905CEBB0E}"/>
              </a:ext>
            </a:extLst>
          </p:cNvPr>
          <p:cNvSpPr txBox="1"/>
          <p:nvPr/>
        </p:nvSpPr>
        <p:spPr>
          <a:xfrm>
            <a:off x="10201564" y="2947679"/>
            <a:ext cx="10344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1930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93CCAA18-CAC2-35D3-CB39-9AC0EEC27135}"/>
              </a:ext>
            </a:extLst>
          </p:cNvPr>
          <p:cNvSpPr txBox="1"/>
          <p:nvPr/>
        </p:nvSpPr>
        <p:spPr>
          <a:xfrm>
            <a:off x="1345450" y="6052252"/>
            <a:ext cx="10344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1937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0D23511A-A42D-62C4-5F9E-004DF5B80F5F}"/>
              </a:ext>
            </a:extLst>
          </p:cNvPr>
          <p:cNvSpPr txBox="1"/>
          <p:nvPr/>
        </p:nvSpPr>
        <p:spPr>
          <a:xfrm>
            <a:off x="5772723" y="6124411"/>
            <a:ext cx="10344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1935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1A5D7DC9-6414-0BC2-86F5-7F14E99729CF}"/>
              </a:ext>
            </a:extLst>
          </p:cNvPr>
          <p:cNvSpPr txBox="1"/>
          <p:nvPr/>
        </p:nvSpPr>
        <p:spPr>
          <a:xfrm>
            <a:off x="11245278" y="6181754"/>
            <a:ext cx="10344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1937</a:t>
            </a:r>
          </a:p>
        </p:txBody>
      </p:sp>
    </p:spTree>
    <p:extLst>
      <p:ext uri="{BB962C8B-B14F-4D97-AF65-F5344CB8AC3E}">
        <p14:creationId xmlns:p14="http://schemas.microsoft.com/office/powerpoint/2010/main" val="2449014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  <p:bldP spid="18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CDC2D761-27BE-9958-96CE-A6B6F60FDC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885" y="390669"/>
            <a:ext cx="3571587" cy="2631069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8C9DC36E-21E3-662A-7C2A-3615061264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7636" y="347087"/>
            <a:ext cx="3883342" cy="2674651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E0776302-9E76-3BD1-607D-B58F27420C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8727" y="347087"/>
            <a:ext cx="2563739" cy="342900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ADE876F8-CA31-3008-07D1-998D19AE3AE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582" y="3360848"/>
            <a:ext cx="5025194" cy="3106483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26403C5F-1C6B-99DC-2EFB-A3E92FA2D8F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3286" y="4011753"/>
            <a:ext cx="4013544" cy="2674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63484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5CB1DCE1-93E6-970D-7D97-D65C676A27A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39" t="20471" r="58500" b="11448"/>
          <a:stretch/>
        </p:blipFill>
        <p:spPr>
          <a:xfrm>
            <a:off x="8312727" y="82805"/>
            <a:ext cx="3306618" cy="3371274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A76D6250-D846-B243-BC53-395F28A505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3162" y="1342225"/>
            <a:ext cx="2707493" cy="3998702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AEC2236B-05E9-7D71-B3D6-8C2D3A26A5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661" y="194285"/>
            <a:ext cx="3714750" cy="2971800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2C2D806E-2823-8586-3EEB-17DCCF6AFBC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236" y="3454079"/>
            <a:ext cx="2353733" cy="3209636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A0F650CF-5DEE-2A43-09E5-48808C707B0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3882" y="3620910"/>
            <a:ext cx="2182882" cy="3042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98019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F131D405-F5AB-2698-D1D4-4DEAE7E2E37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591" t="29091" r="55909" b="13670"/>
          <a:stretch/>
        </p:blipFill>
        <p:spPr>
          <a:xfrm>
            <a:off x="508001" y="434108"/>
            <a:ext cx="3113981" cy="3084947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066DE82B-9B74-8696-8558-2027EB6089D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515" t="30303" r="56136" b="11785"/>
          <a:stretch/>
        </p:blipFill>
        <p:spPr>
          <a:xfrm>
            <a:off x="4239491" y="434108"/>
            <a:ext cx="2973999" cy="2994892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5051443F-E71A-99F4-8FF1-736B1D0B81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0291" y="242962"/>
            <a:ext cx="2438400" cy="3377184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4C557A45-20E5-B3B3-EB36-F570AAC893D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681" y="3840478"/>
            <a:ext cx="2438401" cy="2712721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CEEE46A7-B213-D640-0408-0F92C55A58B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0547" y="3999502"/>
            <a:ext cx="3391885" cy="2394671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2581011B-82FA-21A9-5114-89D58EAC394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7882" y="3840478"/>
            <a:ext cx="2000809" cy="2801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29951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C36F75C1-5021-44A4-60D4-045757EEFF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0922" y="416646"/>
            <a:ext cx="4556270" cy="2566699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CE6BA657-CC41-3BB7-2CB3-CA9B8006DF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149" y="158028"/>
            <a:ext cx="2098687" cy="3360801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5EB68DD6-DA47-E39B-BA7B-C072C77431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161" y="3874656"/>
            <a:ext cx="4563018" cy="2566698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1454AED8-7726-6153-CB01-A0C145E61CC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5064" y="3948547"/>
            <a:ext cx="2619375" cy="1743075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D740BEE6-D612-EDDF-597C-21C4A967923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4439" y="3512705"/>
            <a:ext cx="1857375" cy="2466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60475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1583A3A5-F2AE-9265-8D4C-2A46C841B4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795" y="352116"/>
            <a:ext cx="4572154" cy="4583585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372D6527-AD7D-7462-7365-A0B18F6C04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1892" y="2244973"/>
            <a:ext cx="6448675" cy="3623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147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5A03C08-B19E-242A-23F2-0D237E690C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>
                <a:solidFill>
                  <a:schemeClr val="accent1">
                    <a:lumMod val="50000"/>
                  </a:schemeClr>
                </a:solidFill>
              </a:rPr>
              <a:t>Un Africain chef de file d’une équipe professionnelle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401EA091-C3EF-C947-47BC-842C59E13C7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913126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8881B7B0-6B4D-5E21-FF43-318532A743C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364" t="34882" r="50000" b="17576"/>
          <a:stretch/>
        </p:blipFill>
        <p:spPr>
          <a:xfrm>
            <a:off x="318930" y="406400"/>
            <a:ext cx="6525371" cy="4516582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C5EA8E38-CEA3-7B9E-7014-A93CC2B972B4}"/>
              </a:ext>
            </a:extLst>
          </p:cNvPr>
          <p:cNvSpPr txBox="1"/>
          <p:nvPr/>
        </p:nvSpPr>
        <p:spPr>
          <a:xfrm>
            <a:off x="452582" y="5126182"/>
            <a:ext cx="5430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Tour de France 1937 Equipes nationales – Etape Lille à Charleville 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3D8A0AD4-BD1D-F211-4474-2E477E89DC6C}"/>
              </a:ext>
            </a:extLst>
          </p:cNvPr>
          <p:cNvSpPr txBox="1"/>
          <p:nvPr/>
        </p:nvSpPr>
        <p:spPr>
          <a:xfrm>
            <a:off x="7647709" y="1034473"/>
            <a:ext cx="3648364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/>
              <a:t>Le passage des équipes de marques aux équipes nationales dans les années 1930 ne sont pas qu’un détail technique. </a:t>
            </a:r>
          </a:p>
        </p:txBody>
      </p:sp>
    </p:spTree>
    <p:extLst>
      <p:ext uri="{BB962C8B-B14F-4D97-AF65-F5344CB8AC3E}">
        <p14:creationId xmlns:p14="http://schemas.microsoft.com/office/powerpoint/2010/main" val="31974942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aphique 1">
            <a:extLst>
              <a:ext uri="{FF2B5EF4-FFF2-40B4-BE49-F238E27FC236}">
                <a16:creationId xmlns:a16="http://schemas.microsoft.com/office/drawing/2014/main" id="{E16BA4D7-5DA8-93C8-34F2-A9E07F8323E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18005346"/>
              </p:ext>
            </p:extLst>
          </p:nvPr>
        </p:nvGraphicFramePr>
        <p:xfrm>
          <a:off x="589799" y="45750"/>
          <a:ext cx="8596312" cy="30470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625287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CFCF1827-766A-9EDB-3755-267745EF48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764" y="729528"/>
            <a:ext cx="5527069" cy="4036435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0051876C-FE37-62FD-101D-1CB57AA4D7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2629" y="2134176"/>
            <a:ext cx="4970607" cy="4789858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AC05F9B2-6608-CF0E-CD40-DA256965C7A9}"/>
              </a:ext>
            </a:extLst>
          </p:cNvPr>
          <p:cNvSpPr txBox="1"/>
          <p:nvPr/>
        </p:nvSpPr>
        <p:spPr>
          <a:xfrm>
            <a:off x="785091" y="4987636"/>
            <a:ext cx="44334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Course de la paix, années 50, franchissement symbolique de la frontière entre Pologne et RDA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70E726BB-689D-F633-7065-0177CEBB67FA}"/>
              </a:ext>
            </a:extLst>
          </p:cNvPr>
          <p:cNvSpPr txBox="1"/>
          <p:nvPr/>
        </p:nvSpPr>
        <p:spPr>
          <a:xfrm>
            <a:off x="7204364" y="1052946"/>
            <a:ext cx="41563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Course de la paix, années 50, passage à Berlin près de la porte de Brandebourg</a:t>
            </a:r>
          </a:p>
        </p:txBody>
      </p:sp>
    </p:spTree>
    <p:extLst>
      <p:ext uri="{BB962C8B-B14F-4D97-AF65-F5344CB8AC3E}">
        <p14:creationId xmlns:p14="http://schemas.microsoft.com/office/powerpoint/2010/main" val="1457439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Espace réservé du contenu 5">
            <a:extLst>
              <a:ext uri="{FF2B5EF4-FFF2-40B4-BE49-F238E27FC236}">
                <a16:creationId xmlns:a16="http://schemas.microsoft.com/office/drawing/2014/main" id="{68687298-0FF8-5239-8A72-E2E7BE72F88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02660566"/>
              </p:ext>
            </p:extLst>
          </p:nvPr>
        </p:nvGraphicFramePr>
        <p:xfrm>
          <a:off x="677863" y="2160588"/>
          <a:ext cx="8596312" cy="38814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Graphique 6">
            <a:extLst>
              <a:ext uri="{FF2B5EF4-FFF2-40B4-BE49-F238E27FC236}">
                <a16:creationId xmlns:a16="http://schemas.microsoft.com/office/drawing/2014/main" id="{BEE471BC-149A-AE6E-070E-E36A4B20E04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18740359"/>
              </p:ext>
            </p:extLst>
          </p:nvPr>
        </p:nvGraphicFramePr>
        <p:xfrm>
          <a:off x="589799" y="45750"/>
          <a:ext cx="8596312" cy="30470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ZoneTexte 8">
            <a:extLst>
              <a:ext uri="{FF2B5EF4-FFF2-40B4-BE49-F238E27FC236}">
                <a16:creationId xmlns:a16="http://schemas.microsoft.com/office/drawing/2014/main" id="{84F6B0C7-DE2F-A88B-7EB7-330CD827F8FE}"/>
              </a:ext>
            </a:extLst>
          </p:cNvPr>
          <p:cNvSpPr txBox="1"/>
          <p:nvPr/>
        </p:nvSpPr>
        <p:spPr>
          <a:xfrm>
            <a:off x="6776721" y="904911"/>
            <a:ext cx="30886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150 Européens</a:t>
            </a:r>
          </a:p>
          <a:p>
            <a:r>
              <a:rPr lang="fr-FR" dirty="0"/>
              <a:t>5 nations = 140 coureurs</a:t>
            </a:r>
          </a:p>
        </p:txBody>
      </p:sp>
      <p:graphicFrame>
        <p:nvGraphicFramePr>
          <p:cNvPr id="10" name="Graphique 9">
            <a:extLst>
              <a:ext uri="{FF2B5EF4-FFF2-40B4-BE49-F238E27FC236}">
                <a16:creationId xmlns:a16="http://schemas.microsoft.com/office/drawing/2014/main" id="{0BE58037-011D-6BCA-0C39-F66BCCFDEDE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56380251"/>
              </p:ext>
            </p:extLst>
          </p:nvPr>
        </p:nvGraphicFramePr>
        <p:xfrm>
          <a:off x="778597" y="3177309"/>
          <a:ext cx="8407514" cy="34740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1" name="ZoneTexte 10">
            <a:extLst>
              <a:ext uri="{FF2B5EF4-FFF2-40B4-BE49-F238E27FC236}">
                <a16:creationId xmlns:a16="http://schemas.microsoft.com/office/drawing/2014/main" id="{3357BD15-7161-6A1F-2963-756FF883987A}"/>
              </a:ext>
            </a:extLst>
          </p:cNvPr>
          <p:cNvSpPr txBox="1"/>
          <p:nvPr/>
        </p:nvSpPr>
        <p:spPr>
          <a:xfrm>
            <a:off x="6776721" y="3765174"/>
            <a:ext cx="4572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142 Européens… mais répartis en 17 nations</a:t>
            </a:r>
          </a:p>
          <a:p>
            <a:r>
              <a:rPr lang="fr-FR" dirty="0"/>
              <a:t>2 Asiatiques, 9 Nord-Américains, 7 Latino-Américains, 14 Océaniens, 2 Africains</a:t>
            </a:r>
          </a:p>
        </p:txBody>
      </p:sp>
    </p:spTree>
    <p:extLst>
      <p:ext uri="{BB962C8B-B14F-4D97-AF65-F5344CB8AC3E}">
        <p14:creationId xmlns:p14="http://schemas.microsoft.com/office/powerpoint/2010/main" val="4137421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0" grpId="0">
        <p:bldAsOne/>
      </p:bldGraphic>
      <p:bldP spid="11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A427CDF0-14FA-74C1-1E30-5B9F07FAAEB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35934050"/>
              </p:ext>
            </p:extLst>
          </p:nvPr>
        </p:nvGraphicFramePr>
        <p:xfrm>
          <a:off x="323271" y="1264611"/>
          <a:ext cx="11342256" cy="3754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35564">
                  <a:extLst>
                    <a:ext uri="{9D8B030D-6E8A-4147-A177-3AD203B41FA5}">
                      <a16:colId xmlns:a16="http://schemas.microsoft.com/office/drawing/2014/main" val="180249050"/>
                    </a:ext>
                  </a:extLst>
                </a:gridCol>
                <a:gridCol w="2835564">
                  <a:extLst>
                    <a:ext uri="{9D8B030D-6E8A-4147-A177-3AD203B41FA5}">
                      <a16:colId xmlns:a16="http://schemas.microsoft.com/office/drawing/2014/main" val="603487640"/>
                    </a:ext>
                  </a:extLst>
                </a:gridCol>
                <a:gridCol w="2835564">
                  <a:extLst>
                    <a:ext uri="{9D8B030D-6E8A-4147-A177-3AD203B41FA5}">
                      <a16:colId xmlns:a16="http://schemas.microsoft.com/office/drawing/2014/main" val="1684932000"/>
                    </a:ext>
                  </a:extLst>
                </a:gridCol>
                <a:gridCol w="2835564">
                  <a:extLst>
                    <a:ext uri="{9D8B030D-6E8A-4147-A177-3AD203B41FA5}">
                      <a16:colId xmlns:a16="http://schemas.microsoft.com/office/drawing/2014/main" val="250103812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dirty="0">
                          <a:solidFill>
                            <a:sysClr val="windowText" lastClr="000000"/>
                          </a:solidFill>
                        </a:rPr>
                        <a:t>De 1903 à 1914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>
                          <a:solidFill>
                            <a:sysClr val="windowText" lastClr="000000"/>
                          </a:solidFill>
                        </a:rPr>
                        <a:t>1914 à 1939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>
                          <a:solidFill>
                            <a:sysClr val="windowText" lastClr="000000"/>
                          </a:solidFill>
                        </a:rPr>
                        <a:t>1947 à 1985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>
                          <a:solidFill>
                            <a:sysClr val="windowText" lastClr="000000"/>
                          </a:solidFill>
                        </a:rPr>
                        <a:t>Depuis 1986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424956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dirty="0">
                          <a:solidFill>
                            <a:sysClr val="windowText" lastClr="000000"/>
                          </a:solidFill>
                        </a:rPr>
                        <a:t>8 Français</a:t>
                      </a:r>
                    </a:p>
                    <a:p>
                      <a:pPr algn="ctr"/>
                      <a:r>
                        <a:rPr lang="fr-FR" dirty="0">
                          <a:solidFill>
                            <a:sysClr val="windowText" lastClr="000000"/>
                          </a:solidFill>
                        </a:rPr>
                        <a:t>3 Belges</a:t>
                      </a:r>
                    </a:p>
                    <a:p>
                      <a:pPr algn="ctr"/>
                      <a:r>
                        <a:rPr lang="fr-FR" dirty="0">
                          <a:solidFill>
                            <a:sysClr val="windowText" lastClr="000000"/>
                          </a:solidFill>
                        </a:rPr>
                        <a:t>1 Luxembourgeois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>
                          <a:solidFill>
                            <a:sysClr val="windowText" lastClr="000000"/>
                          </a:solidFill>
                        </a:rPr>
                        <a:t>7 Français</a:t>
                      </a:r>
                    </a:p>
                    <a:p>
                      <a:pPr algn="ctr"/>
                      <a:r>
                        <a:rPr lang="fr-FR" dirty="0">
                          <a:solidFill>
                            <a:sysClr val="windowText" lastClr="000000"/>
                          </a:solidFill>
                        </a:rPr>
                        <a:t>9 Belges</a:t>
                      </a:r>
                    </a:p>
                    <a:p>
                      <a:pPr algn="ctr"/>
                      <a:r>
                        <a:rPr lang="fr-FR" dirty="0">
                          <a:solidFill>
                            <a:sysClr val="windowText" lastClr="000000"/>
                          </a:solidFill>
                        </a:rPr>
                        <a:t>2 Luxembourgeois</a:t>
                      </a:r>
                    </a:p>
                    <a:p>
                      <a:pPr algn="ctr"/>
                      <a:r>
                        <a:rPr lang="fr-FR" dirty="0">
                          <a:solidFill>
                            <a:sysClr val="windowText" lastClr="000000"/>
                          </a:solidFill>
                        </a:rPr>
                        <a:t>3 Italiens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>
                          <a:solidFill>
                            <a:sysClr val="windowText" lastClr="000000"/>
                          </a:solidFill>
                        </a:rPr>
                        <a:t>21 Français</a:t>
                      </a:r>
                    </a:p>
                    <a:p>
                      <a:pPr algn="ctr"/>
                      <a:r>
                        <a:rPr lang="fr-FR" dirty="0">
                          <a:solidFill>
                            <a:sysClr val="windowText" lastClr="000000"/>
                          </a:solidFill>
                        </a:rPr>
                        <a:t>6 Belges</a:t>
                      </a:r>
                    </a:p>
                    <a:p>
                      <a:pPr algn="ctr"/>
                      <a:r>
                        <a:rPr lang="fr-FR" dirty="0">
                          <a:solidFill>
                            <a:sysClr val="windowText" lastClr="000000"/>
                          </a:solidFill>
                        </a:rPr>
                        <a:t>1 Luxembourgeois</a:t>
                      </a:r>
                    </a:p>
                    <a:p>
                      <a:pPr algn="ctr"/>
                      <a:r>
                        <a:rPr lang="fr-FR" dirty="0">
                          <a:solidFill>
                            <a:sysClr val="windowText" lastClr="000000"/>
                          </a:solidFill>
                        </a:rPr>
                        <a:t>5 Italiens</a:t>
                      </a:r>
                    </a:p>
                    <a:p>
                      <a:pPr algn="ctr"/>
                      <a:r>
                        <a:rPr lang="fr-FR" dirty="0">
                          <a:solidFill>
                            <a:sysClr val="windowText" lastClr="000000"/>
                          </a:solidFill>
                        </a:rPr>
                        <a:t>2 Espagnols </a:t>
                      </a:r>
                    </a:p>
                    <a:p>
                      <a:pPr algn="ctr"/>
                      <a:r>
                        <a:rPr lang="fr-FR" dirty="0">
                          <a:solidFill>
                            <a:sysClr val="windowText" lastClr="000000"/>
                          </a:solidFill>
                        </a:rPr>
                        <a:t>2 Suisses </a:t>
                      </a:r>
                    </a:p>
                    <a:p>
                      <a:pPr algn="ctr"/>
                      <a:r>
                        <a:rPr lang="fr-FR" dirty="0">
                          <a:solidFill>
                            <a:sysClr val="windowText" lastClr="000000"/>
                          </a:solidFill>
                        </a:rPr>
                        <a:t>2 Néerlandais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>
                          <a:solidFill>
                            <a:sysClr val="windowText" lastClr="000000"/>
                          </a:solidFill>
                        </a:rPr>
                        <a:t>1 Luxembourgeois</a:t>
                      </a:r>
                    </a:p>
                    <a:p>
                      <a:pPr algn="ctr"/>
                      <a:r>
                        <a:rPr lang="fr-FR" dirty="0">
                          <a:solidFill>
                            <a:sysClr val="windowText" lastClr="000000"/>
                          </a:solidFill>
                        </a:rPr>
                        <a:t>2 Italiens</a:t>
                      </a:r>
                    </a:p>
                    <a:p>
                      <a:pPr algn="ctr"/>
                      <a:r>
                        <a:rPr lang="fr-FR" dirty="0">
                          <a:solidFill>
                            <a:sysClr val="windowText" lastClr="000000"/>
                          </a:solidFill>
                        </a:rPr>
                        <a:t>10 Espagnols </a:t>
                      </a:r>
                    </a:p>
                    <a:p>
                      <a:pPr algn="ctr"/>
                      <a:r>
                        <a:rPr lang="fr-FR" dirty="0">
                          <a:solidFill>
                            <a:sysClr val="windowText" lastClr="000000"/>
                          </a:solidFill>
                        </a:rPr>
                        <a:t>3 Américains (et 7 titres retirés)</a:t>
                      </a:r>
                    </a:p>
                    <a:p>
                      <a:pPr algn="ctr"/>
                      <a:r>
                        <a:rPr lang="fr-FR" dirty="0">
                          <a:solidFill>
                            <a:sysClr val="windowText" lastClr="000000"/>
                          </a:solidFill>
                        </a:rPr>
                        <a:t>1 Irlandais</a:t>
                      </a:r>
                    </a:p>
                    <a:p>
                      <a:pPr algn="ctr"/>
                      <a:r>
                        <a:rPr lang="fr-FR" dirty="0">
                          <a:solidFill>
                            <a:sysClr val="windowText" lastClr="000000"/>
                          </a:solidFill>
                        </a:rPr>
                        <a:t>3 Danois</a:t>
                      </a:r>
                    </a:p>
                    <a:p>
                      <a:pPr algn="ctr"/>
                      <a:r>
                        <a:rPr lang="fr-FR" dirty="0">
                          <a:solidFill>
                            <a:sysClr val="windowText" lastClr="000000"/>
                          </a:solidFill>
                        </a:rPr>
                        <a:t>1 Allemand</a:t>
                      </a:r>
                    </a:p>
                    <a:p>
                      <a:pPr algn="ctr"/>
                      <a:r>
                        <a:rPr lang="fr-FR" dirty="0">
                          <a:solidFill>
                            <a:sysClr val="windowText" lastClr="000000"/>
                          </a:solidFill>
                        </a:rPr>
                        <a:t>1 Australien</a:t>
                      </a:r>
                    </a:p>
                    <a:p>
                      <a:pPr algn="ctr"/>
                      <a:r>
                        <a:rPr lang="fr-FR" dirty="0">
                          <a:solidFill>
                            <a:sysClr val="windowText" lastClr="000000"/>
                          </a:solidFill>
                        </a:rPr>
                        <a:t>6 Britanniques</a:t>
                      </a:r>
                    </a:p>
                    <a:p>
                      <a:pPr algn="ctr"/>
                      <a:r>
                        <a:rPr lang="fr-FR" dirty="0">
                          <a:solidFill>
                            <a:sysClr val="windowText" lastClr="000000"/>
                          </a:solidFill>
                        </a:rPr>
                        <a:t>1 Colombien</a:t>
                      </a:r>
                    </a:p>
                    <a:p>
                      <a:pPr algn="ctr"/>
                      <a:r>
                        <a:rPr lang="fr-FR" dirty="0">
                          <a:solidFill>
                            <a:sysClr val="windowText" lastClr="000000"/>
                          </a:solidFill>
                        </a:rPr>
                        <a:t>2 Slovènes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41480280"/>
                  </a:ext>
                </a:extLst>
              </a:tr>
            </a:tbl>
          </a:graphicData>
        </a:graphic>
      </p:graphicFrame>
      <p:sp>
        <p:nvSpPr>
          <p:cNvPr id="3" name="ZoneTexte 2">
            <a:extLst>
              <a:ext uri="{FF2B5EF4-FFF2-40B4-BE49-F238E27FC236}">
                <a16:creationId xmlns:a16="http://schemas.microsoft.com/office/drawing/2014/main" id="{A25A153B-F8C0-AFF0-E6F4-3C9525A6DB59}"/>
              </a:ext>
            </a:extLst>
          </p:cNvPr>
          <p:cNvSpPr txBox="1"/>
          <p:nvPr/>
        </p:nvSpPr>
        <p:spPr>
          <a:xfrm>
            <a:off x="2632364" y="628073"/>
            <a:ext cx="6622472" cy="3786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Vainqueurs du Tour de France par pays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BB1054BB-CE68-2BC9-32B7-24D301F75A43}"/>
              </a:ext>
            </a:extLst>
          </p:cNvPr>
          <p:cNvSpPr txBox="1"/>
          <p:nvPr/>
        </p:nvSpPr>
        <p:spPr>
          <a:xfrm>
            <a:off x="1403927" y="5329382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La France et le Tour de France à l’heure de la mondialisation</a:t>
            </a:r>
          </a:p>
        </p:txBody>
      </p:sp>
    </p:spTree>
    <p:extLst>
      <p:ext uri="{BB962C8B-B14F-4D97-AF65-F5344CB8AC3E}">
        <p14:creationId xmlns:p14="http://schemas.microsoft.com/office/powerpoint/2010/main" val="1257411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D07B2E59-8593-CB62-6267-255935E3B42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869" r="68791" b="10438"/>
          <a:stretch/>
        </p:blipFill>
        <p:spPr>
          <a:xfrm>
            <a:off x="631730" y="120507"/>
            <a:ext cx="1693930" cy="2872509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60DA9E3F-3154-9EE0-12F3-C4C221E6CB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66584" y="341965"/>
            <a:ext cx="2296979" cy="3055358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0852F907-D02A-8CE5-A3D9-7C4A933E20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7482" y="203633"/>
            <a:ext cx="2950002" cy="2209654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191E78F1-2CB2-D115-8EEA-5B034BCB9D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01616" y="3229554"/>
            <a:ext cx="3447329" cy="3043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19811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4CC3AF23-C26D-F5CC-F4E1-C11E2BA09C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2982" y="349827"/>
            <a:ext cx="6158345" cy="6158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902423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2C87D102-DF84-7291-EFFA-9C25D2AC10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2726" y="1504244"/>
            <a:ext cx="7149523" cy="4806068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9AB0617D-7366-54AD-518B-49776E1FE7C9}"/>
              </a:ext>
            </a:extLst>
          </p:cNvPr>
          <p:cNvSpPr txBox="1"/>
          <p:nvPr/>
        </p:nvSpPr>
        <p:spPr>
          <a:xfrm>
            <a:off x="572655" y="360218"/>
            <a:ext cx="104093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Merckx, Hinault, Anquetil – photo prise en 1986</a:t>
            </a:r>
          </a:p>
          <a:p>
            <a:pPr algn="ctr"/>
            <a:r>
              <a:rPr lang="fr-FR" dirty="0"/>
              <a:t>A cette date, le Tour a eu lieu 73 fois, à eux trois ils ont gagné … 20% des Tours ! </a:t>
            </a:r>
          </a:p>
        </p:txBody>
      </p:sp>
    </p:spTree>
    <p:extLst>
      <p:ext uri="{BB962C8B-B14F-4D97-AF65-F5344CB8AC3E}">
        <p14:creationId xmlns:p14="http://schemas.microsoft.com/office/powerpoint/2010/main" val="4876883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590A3416-417A-C328-BB62-CA8C666EDF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9819" y="677934"/>
            <a:ext cx="5803900" cy="3897386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4719E18E-0C37-B63B-669B-3E5D0128B8E4}"/>
              </a:ext>
            </a:extLst>
          </p:cNvPr>
          <p:cNvSpPr txBox="1"/>
          <p:nvPr/>
        </p:nvSpPr>
        <p:spPr>
          <a:xfrm>
            <a:off x="1006764" y="4765964"/>
            <a:ext cx="56803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Tour de France 1964 – Anquetil et Poulidor dans l’ascension du Puy de Dôme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7ED3956E-182F-3C26-26F9-A03FBC785330}"/>
              </a:ext>
            </a:extLst>
          </p:cNvPr>
          <p:cNvSpPr txBox="1"/>
          <p:nvPr/>
        </p:nvSpPr>
        <p:spPr>
          <a:xfrm>
            <a:off x="7472218" y="942109"/>
            <a:ext cx="353752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/>
              <a:t>Le duel Poulidor-Anquetil divise la France des années 1960. Pourquoi ? </a:t>
            </a:r>
          </a:p>
        </p:txBody>
      </p:sp>
    </p:spTree>
    <p:extLst>
      <p:ext uri="{BB962C8B-B14F-4D97-AF65-F5344CB8AC3E}">
        <p14:creationId xmlns:p14="http://schemas.microsoft.com/office/powerpoint/2010/main" val="29726826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4539DB78-003F-178B-CAD9-1D07DD4E92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5429" y="535708"/>
            <a:ext cx="5553998" cy="3948545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E2C1A235-C751-A35A-9278-DEC445691E64}"/>
              </a:ext>
            </a:extLst>
          </p:cNvPr>
          <p:cNvSpPr txBox="1"/>
          <p:nvPr/>
        </p:nvSpPr>
        <p:spPr>
          <a:xfrm>
            <a:off x="683491" y="4765964"/>
            <a:ext cx="53293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/>
              <a:t>Biniam</a:t>
            </a:r>
            <a:r>
              <a:rPr lang="fr-FR" dirty="0"/>
              <a:t> </a:t>
            </a:r>
            <a:r>
              <a:rPr lang="fr-FR" dirty="0" err="1"/>
              <a:t>Girmay</a:t>
            </a:r>
            <a:r>
              <a:rPr lang="fr-FR" dirty="0"/>
              <a:t>, Erythréen, leader de l’équipe belge Intermarché-</a:t>
            </a:r>
            <a:r>
              <a:rPr lang="fr-FR" dirty="0" err="1"/>
              <a:t>Wanty</a:t>
            </a:r>
            <a:r>
              <a:rPr lang="fr-FR" dirty="0"/>
              <a:t> Gobert, Tour de France 2023 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D4FEC7E4-E026-B80E-130F-C41590138ED8}"/>
              </a:ext>
            </a:extLst>
          </p:cNvPr>
          <p:cNvSpPr txBox="1"/>
          <p:nvPr/>
        </p:nvSpPr>
        <p:spPr>
          <a:xfrm>
            <a:off x="7112000" y="886691"/>
            <a:ext cx="398087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/>
              <a:t>Un Africain leader d’une équipe cycliste professionnelle sur le Tour de France ! Est-ce si étonnant ? </a:t>
            </a:r>
          </a:p>
        </p:txBody>
      </p:sp>
    </p:spTree>
    <p:extLst>
      <p:ext uri="{BB962C8B-B14F-4D97-AF65-F5344CB8AC3E}">
        <p14:creationId xmlns:p14="http://schemas.microsoft.com/office/powerpoint/2010/main" val="39765201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731B851-74B8-CEBF-34D7-CBDF2905BB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b="1" dirty="0">
                <a:solidFill>
                  <a:schemeClr val="accent1">
                    <a:lumMod val="50000"/>
                  </a:schemeClr>
                </a:solidFill>
              </a:rPr>
              <a:t>Naissance du Tour de France, naissance d’une France nouvelle 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4F8C5C1-CF75-286C-8DC7-E1E8B90E92D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899106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E93AD40C-80C7-9E8A-2ADB-A0EBEF0AC7CE}"/>
              </a:ext>
            </a:extLst>
          </p:cNvPr>
          <p:cNvSpPr txBox="1"/>
          <p:nvPr/>
        </p:nvSpPr>
        <p:spPr>
          <a:xfrm>
            <a:off x="284480" y="355600"/>
            <a:ext cx="46024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/>
              <a:t>Le Vélo </a:t>
            </a:r>
            <a:r>
              <a:rPr lang="fr-FR" dirty="0"/>
              <a:t>: premier quotidien entièrement consacré au sport (omnisports) qui manifeste des sympathies dreyfusardes</a:t>
            </a:r>
          </a:p>
        </p:txBody>
      </p:sp>
      <p:pic>
        <p:nvPicPr>
          <p:cNvPr id="5" name="Image 4" descr="Image illustrative de l’article Le Vélo">
            <a:extLst>
              <a:ext uri="{FF2B5EF4-FFF2-40B4-BE49-F238E27FC236}">
                <a16:creationId xmlns:a16="http://schemas.microsoft.com/office/drawing/2014/main" id="{272DB813-A1E7-D02E-E83C-7B762B641F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700" y="1512570"/>
            <a:ext cx="3345671" cy="4989830"/>
          </a:xfrm>
          <a:prstGeom prst="rect">
            <a:avLst/>
          </a:prstGeom>
          <a:blipFill dpi="0" rotWithShape="1">
            <a:blip r:embed="rId3">
              <a:alphaModFix amt="23000"/>
            </a:blip>
            <a:srcRect/>
            <a:tile tx="0" ty="0" sx="100000" sy="100000" flip="none" algn="tl"/>
          </a:blipFill>
          <a:ln>
            <a:noFill/>
          </a:ln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42E609FA-D2A5-AB27-432F-F7B0D31188A9}"/>
              </a:ext>
            </a:extLst>
          </p:cNvPr>
          <p:cNvSpPr txBox="1"/>
          <p:nvPr/>
        </p:nvSpPr>
        <p:spPr>
          <a:xfrm>
            <a:off x="5821680" y="217100"/>
            <a:ext cx="55168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/>
              <a:t>L’Auto-Vélo</a:t>
            </a:r>
            <a:r>
              <a:rPr lang="fr-FR" dirty="0"/>
              <a:t> : créé en 1900 à l’initiative du constructeur automobile De Dion, anti-dreyfusard acharné, pour concurrencer le précédent ; à sa tête Henri Desgrange</a:t>
            </a:r>
          </a:p>
        </p:txBody>
      </p:sp>
      <p:pic>
        <p:nvPicPr>
          <p:cNvPr id="7" name="Image 6" descr="Image illustrative de l’article L'Auto">
            <a:extLst>
              <a:ext uri="{FF2B5EF4-FFF2-40B4-BE49-F238E27FC236}">
                <a16:creationId xmlns:a16="http://schemas.microsoft.com/office/drawing/2014/main" id="{76592B54-19E8-A869-71B4-EAD485C1E6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4375" y="1510528"/>
            <a:ext cx="3562344" cy="498983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7807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8CED2A43-9FF7-283C-CFDE-61216B8948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019" y="473665"/>
            <a:ext cx="8450843" cy="4754531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28409884-A83E-4BA7-7F90-C1763DE48784}"/>
              </a:ext>
            </a:extLst>
          </p:cNvPr>
          <p:cNvSpPr txBox="1"/>
          <p:nvPr/>
        </p:nvSpPr>
        <p:spPr>
          <a:xfrm>
            <a:off x="8875827" y="1885492"/>
            <a:ext cx="31801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Maurice GARIN, premier vainqueur du Tour de France : 2 428 km en 94h33mn soit 25,6 km/h de moyenne).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324C9FA9-8CF3-8C16-649B-B457B3A27F18}"/>
              </a:ext>
            </a:extLst>
          </p:cNvPr>
          <p:cNvSpPr txBox="1"/>
          <p:nvPr/>
        </p:nvSpPr>
        <p:spPr>
          <a:xfrm>
            <a:off x="2876087" y="5311324"/>
            <a:ext cx="8288020" cy="14698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  <a:spcAft>
                <a:spcPts val="800"/>
              </a:spcAft>
              <a:buSzPts val="1000"/>
              <a:tabLst>
                <a:tab pos="457200" algn="l"/>
              </a:tabLst>
            </a:pPr>
            <a:r>
              <a:rPr lang="fr-FR" sz="1800" u="sng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 tooltip="190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1901</a:t>
            </a:r>
            <a:r>
              <a:rPr lang="fr-FR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: 22 000 exemplaires vendus en moyenne</a:t>
            </a:r>
          </a:p>
          <a:p>
            <a:pPr lvl="0">
              <a:lnSpc>
                <a:spcPct val="107000"/>
              </a:lnSpc>
              <a:spcAft>
                <a:spcPts val="800"/>
              </a:spcAft>
              <a:buSzPts val="1000"/>
              <a:tabLst>
                <a:tab pos="457200" algn="l"/>
              </a:tabLst>
            </a:pPr>
            <a:r>
              <a:rPr lang="fr-FR" sz="1800" u="sng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 tooltip="190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1903</a:t>
            </a:r>
            <a:r>
              <a:rPr lang="fr-FR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: 33 000 exemplaires (record de vente le 1</a:t>
            </a:r>
            <a:r>
              <a:rPr lang="fr-FR" sz="1800" kern="100" baseline="30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er</a:t>
            </a:r>
            <a:r>
              <a:rPr lang="fr-FR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juillet 1903 avec 65 000 exemplaires, tirage à 135 000  le lendemain de l’arrivée)</a:t>
            </a:r>
          </a:p>
          <a:p>
            <a:pPr lvl="0">
              <a:lnSpc>
                <a:spcPct val="107000"/>
              </a:lnSpc>
              <a:spcAft>
                <a:spcPts val="800"/>
              </a:spcAft>
              <a:buSzPts val="1000"/>
              <a:tabLst>
                <a:tab pos="457200" algn="l"/>
              </a:tabLst>
            </a:pPr>
            <a:r>
              <a:rPr lang="fr-FR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juillet </a:t>
            </a:r>
            <a:r>
              <a:rPr lang="fr-FR" sz="1800" u="sng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5" tooltip="19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1913</a:t>
            </a:r>
            <a:r>
              <a:rPr lang="fr-FR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: 320 000 exemplaires vendus en moyenne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9157A7DD-7504-7557-2487-DB4DE544558B}"/>
              </a:ext>
            </a:extLst>
          </p:cNvPr>
          <p:cNvSpPr txBox="1"/>
          <p:nvPr/>
        </p:nvSpPr>
        <p:spPr>
          <a:xfrm>
            <a:off x="343019" y="5477164"/>
            <a:ext cx="21877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Tirage de </a:t>
            </a:r>
            <a:r>
              <a:rPr lang="fr-FR" i="1" dirty="0"/>
              <a:t>L’Auto</a:t>
            </a:r>
          </a:p>
        </p:txBody>
      </p:sp>
    </p:spTree>
    <p:extLst>
      <p:ext uri="{BB962C8B-B14F-4D97-AF65-F5344CB8AC3E}">
        <p14:creationId xmlns:p14="http://schemas.microsoft.com/office/powerpoint/2010/main" val="1989869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theme/theme1.xml><?xml version="1.0" encoding="utf-8"?>
<a:theme xmlns:a="http://schemas.openxmlformats.org/drawingml/2006/main" name="Facette">
  <a:themeElements>
    <a:clrScheme name="Facette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Facette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te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7112</TotalTime>
  <Words>1156</Words>
  <Application>Microsoft Macintosh PowerPoint</Application>
  <PresentationFormat>Grand écran</PresentationFormat>
  <Paragraphs>147</Paragraphs>
  <Slides>46</Slides>
  <Notes>0</Notes>
  <HiddenSlides>0</HiddenSlides>
  <MMClips>1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46</vt:i4>
      </vt:variant>
    </vt:vector>
  </HeadingPairs>
  <TitlesOfParts>
    <vt:vector size="52" baseType="lpstr">
      <vt:lpstr>Arial</vt:lpstr>
      <vt:lpstr>Calibri</vt:lpstr>
      <vt:lpstr>Trebuchet MS</vt:lpstr>
      <vt:lpstr>Wingdings</vt:lpstr>
      <vt:lpstr>Wingdings 3</vt:lpstr>
      <vt:lpstr>Facette</vt:lpstr>
      <vt:lpstr>Quand le tour de France raconte l’histoire de France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Naissance du Tour de France, naissance d’une France nouvelle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Faire le Tour de France ou le tour de la France ?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Pourquoi passer des équipes de marques aux équipes nationales dans les années 1930 ? </vt:lpstr>
      <vt:lpstr>Présentation PowerPoint</vt:lpstr>
      <vt:lpstr>Présentation PowerPoint</vt:lpstr>
      <vt:lpstr>Présentation PowerPoint</vt:lpstr>
      <vt:lpstr>Présentation PowerPoint</vt:lpstr>
      <vt:lpstr>Le duel Anquetil-Poulidor … quand la France entre dans les 30 Glorieuses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Un Africain chef de file d’une équipe professionnelle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Vélo Club Grabellois</dc:creator>
  <cp:lastModifiedBy>Patrice BRUNET</cp:lastModifiedBy>
  <cp:revision>20</cp:revision>
  <dcterms:created xsi:type="dcterms:W3CDTF">2023-03-21T08:57:17Z</dcterms:created>
  <dcterms:modified xsi:type="dcterms:W3CDTF">2024-04-02T17:49:48Z</dcterms:modified>
</cp:coreProperties>
</file>