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9"/>
  </p:notesMasterIdLst>
  <p:sldIdLst>
    <p:sldId id="256" r:id="rId2"/>
    <p:sldId id="309" r:id="rId3"/>
    <p:sldId id="290" r:id="rId4"/>
    <p:sldId id="307" r:id="rId5"/>
    <p:sldId id="291" r:id="rId6"/>
    <p:sldId id="306" r:id="rId7"/>
    <p:sldId id="308" r:id="rId8"/>
    <p:sldId id="280" r:id="rId9"/>
    <p:sldId id="281" r:id="rId10"/>
    <p:sldId id="282" r:id="rId11"/>
    <p:sldId id="283" r:id="rId12"/>
    <p:sldId id="284" r:id="rId13"/>
    <p:sldId id="285" r:id="rId14"/>
    <p:sldId id="286" r:id="rId15"/>
    <p:sldId id="287" r:id="rId16"/>
    <p:sldId id="288" r:id="rId17"/>
    <p:sldId id="267" r:id="rId18"/>
    <p:sldId id="257" r:id="rId19"/>
    <p:sldId id="264" r:id="rId20"/>
    <p:sldId id="272" r:id="rId21"/>
    <p:sldId id="271" r:id="rId22"/>
    <p:sldId id="348" r:id="rId23"/>
    <p:sldId id="315" r:id="rId24"/>
    <p:sldId id="305" r:id="rId25"/>
    <p:sldId id="259" r:id="rId26"/>
    <p:sldId id="268" r:id="rId27"/>
    <p:sldId id="295" r:id="rId28"/>
    <p:sldId id="293" r:id="rId29"/>
    <p:sldId id="297" r:id="rId30"/>
    <p:sldId id="299" r:id="rId31"/>
    <p:sldId id="270" r:id="rId32"/>
    <p:sldId id="296" r:id="rId33"/>
    <p:sldId id="261" r:id="rId34"/>
    <p:sldId id="263" r:id="rId35"/>
    <p:sldId id="269" r:id="rId36"/>
    <p:sldId id="322" r:id="rId37"/>
    <p:sldId id="310" r:id="rId38"/>
    <p:sldId id="323" r:id="rId39"/>
    <p:sldId id="324" r:id="rId40"/>
    <p:sldId id="325" r:id="rId41"/>
    <p:sldId id="326" r:id="rId42"/>
    <p:sldId id="327" r:id="rId43"/>
    <p:sldId id="328" r:id="rId44"/>
    <p:sldId id="265" r:id="rId45"/>
    <p:sldId id="266" r:id="rId46"/>
    <p:sldId id="329" r:id="rId47"/>
    <p:sldId id="330" r:id="rId48"/>
    <p:sldId id="316" r:id="rId49"/>
    <p:sldId id="317" r:id="rId50"/>
    <p:sldId id="318" r:id="rId51"/>
    <p:sldId id="319" r:id="rId52"/>
    <p:sldId id="279" r:id="rId53"/>
    <p:sldId id="278" r:id="rId54"/>
    <p:sldId id="276" r:id="rId55"/>
    <p:sldId id="302" r:id="rId56"/>
    <p:sldId id="300" r:id="rId57"/>
    <p:sldId id="343" r:id="rId58"/>
    <p:sldId id="344" r:id="rId59"/>
    <p:sldId id="345" r:id="rId60"/>
    <p:sldId id="346" r:id="rId61"/>
    <p:sldId id="301" r:id="rId62"/>
    <p:sldId id="303" r:id="rId63"/>
    <p:sldId id="351" r:id="rId64"/>
    <p:sldId id="349" r:id="rId65"/>
    <p:sldId id="350" r:id="rId66"/>
    <p:sldId id="331" r:id="rId67"/>
    <p:sldId id="332" r:id="rId68"/>
    <p:sldId id="333" r:id="rId69"/>
    <p:sldId id="334" r:id="rId70"/>
    <p:sldId id="341" r:id="rId71"/>
    <p:sldId id="342" r:id="rId72"/>
    <p:sldId id="336" r:id="rId73"/>
    <p:sldId id="337" r:id="rId74"/>
    <p:sldId id="338" r:id="rId75"/>
    <p:sldId id="339" r:id="rId76"/>
    <p:sldId id="340" r:id="rId77"/>
    <p:sldId id="335" r:id="rId78"/>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17" d="100"/>
          <a:sy n="117" d="100"/>
        </p:scale>
        <p:origin x="-140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interSettings" Target="printerSettings/printerSettings1.bin"/><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notesMaster" Target="notesMasters/notes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967FEA-4EE0-F049-A9B1-E5E0E38FC7FD}" type="datetimeFigureOut">
              <a:rPr lang="fr-FR" smtClean="0"/>
              <a:t>19/02/2019</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3BC8CC-90D4-A84D-907B-7856D70FDE76}" type="slidenum">
              <a:rPr lang="fr-FR" smtClean="0"/>
              <a:t>‹#›</a:t>
            </a:fld>
            <a:endParaRPr lang="fr-FR"/>
          </a:p>
        </p:txBody>
      </p:sp>
    </p:spTree>
    <p:extLst>
      <p:ext uri="{BB962C8B-B14F-4D97-AF65-F5344CB8AC3E}">
        <p14:creationId xmlns:p14="http://schemas.microsoft.com/office/powerpoint/2010/main" val="8157563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634643" algn="l"/>
                <a:tab pos="1269286" algn="l"/>
                <a:tab pos="1903929" algn="l"/>
                <a:tab pos="2538573" algn="l"/>
              </a:tabLst>
              <a:defRPr>
                <a:solidFill>
                  <a:schemeClr val="tx1"/>
                </a:solidFill>
                <a:latin typeface="Arial" charset="0"/>
                <a:ea typeface="Microsoft YaHei" charset="0"/>
                <a:cs typeface="Microsoft YaHei" charset="0"/>
              </a:defRPr>
            </a:lvl1pPr>
            <a:lvl2pPr>
              <a:tabLst>
                <a:tab pos="634643" algn="l"/>
                <a:tab pos="1269286" algn="l"/>
                <a:tab pos="1903929" algn="l"/>
                <a:tab pos="2538573" algn="l"/>
              </a:tabLst>
              <a:defRPr>
                <a:solidFill>
                  <a:schemeClr val="tx1"/>
                </a:solidFill>
                <a:latin typeface="Arial" charset="0"/>
                <a:ea typeface="Microsoft YaHei" charset="0"/>
                <a:cs typeface="Microsoft YaHei" charset="0"/>
              </a:defRPr>
            </a:lvl2pPr>
            <a:lvl3pPr>
              <a:tabLst>
                <a:tab pos="634643" algn="l"/>
                <a:tab pos="1269286" algn="l"/>
                <a:tab pos="1903929" algn="l"/>
                <a:tab pos="2538573" algn="l"/>
              </a:tabLst>
              <a:defRPr>
                <a:solidFill>
                  <a:schemeClr val="tx1"/>
                </a:solidFill>
                <a:latin typeface="Arial" charset="0"/>
                <a:ea typeface="Microsoft YaHei" charset="0"/>
                <a:cs typeface="Microsoft YaHei" charset="0"/>
              </a:defRPr>
            </a:lvl3pPr>
            <a:lvl4pPr>
              <a:tabLst>
                <a:tab pos="634643" algn="l"/>
                <a:tab pos="1269286" algn="l"/>
                <a:tab pos="1903929" algn="l"/>
                <a:tab pos="2538573" algn="l"/>
              </a:tabLst>
              <a:defRPr>
                <a:solidFill>
                  <a:schemeClr val="tx1"/>
                </a:solidFill>
                <a:latin typeface="Arial" charset="0"/>
                <a:ea typeface="Microsoft YaHei" charset="0"/>
                <a:cs typeface="Microsoft YaHei" charset="0"/>
              </a:defRPr>
            </a:lvl4pPr>
            <a:lvl5pPr>
              <a:tabLst>
                <a:tab pos="634643" algn="l"/>
                <a:tab pos="1269286" algn="l"/>
                <a:tab pos="1903929" algn="l"/>
                <a:tab pos="2538573" algn="l"/>
              </a:tabLst>
              <a:defRPr>
                <a:solidFill>
                  <a:schemeClr val="tx1"/>
                </a:solidFill>
                <a:latin typeface="Arial" charset="0"/>
                <a:ea typeface="Microsoft YaHei" charset="0"/>
                <a:cs typeface="Microsoft YaHei" charset="0"/>
              </a:defRPr>
            </a:lvl5pPr>
            <a:lvl6pPr marL="2204550" indent="-200414" defTabSz="393869" eaLnBrk="0" fontAlgn="base" hangingPunct="0">
              <a:spcBef>
                <a:spcPct val="0"/>
              </a:spcBef>
              <a:spcAft>
                <a:spcPct val="0"/>
              </a:spcAft>
              <a:tabLst>
                <a:tab pos="634643" algn="l"/>
                <a:tab pos="1269286" algn="l"/>
                <a:tab pos="1903929" algn="l"/>
                <a:tab pos="2538573" algn="l"/>
              </a:tabLst>
              <a:defRPr>
                <a:solidFill>
                  <a:schemeClr val="tx1"/>
                </a:solidFill>
                <a:latin typeface="Arial" charset="0"/>
                <a:ea typeface="Microsoft YaHei" charset="0"/>
                <a:cs typeface="Microsoft YaHei" charset="0"/>
              </a:defRPr>
            </a:lvl6pPr>
            <a:lvl7pPr marL="2605377" indent="-200414" defTabSz="393869" eaLnBrk="0" fontAlgn="base" hangingPunct="0">
              <a:spcBef>
                <a:spcPct val="0"/>
              </a:spcBef>
              <a:spcAft>
                <a:spcPct val="0"/>
              </a:spcAft>
              <a:tabLst>
                <a:tab pos="634643" algn="l"/>
                <a:tab pos="1269286" algn="l"/>
                <a:tab pos="1903929" algn="l"/>
                <a:tab pos="2538573" algn="l"/>
              </a:tabLst>
              <a:defRPr>
                <a:solidFill>
                  <a:schemeClr val="tx1"/>
                </a:solidFill>
                <a:latin typeface="Arial" charset="0"/>
                <a:ea typeface="Microsoft YaHei" charset="0"/>
                <a:cs typeface="Microsoft YaHei" charset="0"/>
              </a:defRPr>
            </a:lvl7pPr>
            <a:lvl8pPr marL="3006204" indent="-200414" defTabSz="393869" eaLnBrk="0" fontAlgn="base" hangingPunct="0">
              <a:spcBef>
                <a:spcPct val="0"/>
              </a:spcBef>
              <a:spcAft>
                <a:spcPct val="0"/>
              </a:spcAft>
              <a:tabLst>
                <a:tab pos="634643" algn="l"/>
                <a:tab pos="1269286" algn="l"/>
                <a:tab pos="1903929" algn="l"/>
                <a:tab pos="2538573" algn="l"/>
              </a:tabLst>
              <a:defRPr>
                <a:solidFill>
                  <a:schemeClr val="tx1"/>
                </a:solidFill>
                <a:latin typeface="Arial" charset="0"/>
                <a:ea typeface="Microsoft YaHei" charset="0"/>
                <a:cs typeface="Microsoft YaHei" charset="0"/>
              </a:defRPr>
            </a:lvl8pPr>
            <a:lvl9pPr marL="3407032" indent="-200414" defTabSz="393869" eaLnBrk="0" fontAlgn="base" hangingPunct="0">
              <a:spcBef>
                <a:spcPct val="0"/>
              </a:spcBef>
              <a:spcAft>
                <a:spcPct val="0"/>
              </a:spcAft>
              <a:tabLst>
                <a:tab pos="634643" algn="l"/>
                <a:tab pos="1269286" algn="l"/>
                <a:tab pos="1903929" algn="l"/>
                <a:tab pos="2538573" algn="l"/>
              </a:tabLst>
              <a:defRPr>
                <a:solidFill>
                  <a:schemeClr val="tx1"/>
                </a:solidFill>
                <a:latin typeface="Arial" charset="0"/>
                <a:ea typeface="Microsoft YaHei" charset="0"/>
                <a:cs typeface="Microsoft YaHei" charset="0"/>
              </a:defRPr>
            </a:lvl9pPr>
          </a:lstStyle>
          <a:p>
            <a:fld id="{20854CDD-5ED5-0B4D-B334-F20843D9F136}" type="slidenum">
              <a:rPr lang="fr-FR" sz="1100">
                <a:latin typeface="Times New Roman" charset="0"/>
              </a:rPr>
              <a:pPr/>
              <a:t>25</a:t>
            </a:fld>
            <a:endParaRPr lang="fr-FR" sz="1100">
              <a:latin typeface="Times New Roman" charset="0"/>
            </a:endParaRPr>
          </a:p>
        </p:txBody>
      </p:sp>
      <p:sp>
        <p:nvSpPr>
          <p:cNvPr id="38915" name="Rectangle 7"/>
          <p:cNvSpPr txBox="1">
            <a:spLocks noGrp="1" noChangeArrowheads="1"/>
          </p:cNvSpPr>
          <p:nvPr/>
        </p:nvSpPr>
        <p:spPr bwMode="auto">
          <a:xfrm>
            <a:off x="3524050" y="7427888"/>
            <a:ext cx="2695963" cy="3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65" tIns="40083" rIns="80165" bIns="40083" anchor="b"/>
          <a:lstStyle/>
          <a:p>
            <a:pPr algn="r" eaLnBrk="1" hangingPunct="1">
              <a:lnSpc>
                <a:spcPct val="93000"/>
              </a:lnSpc>
              <a:buClr>
                <a:srgbClr val="000000"/>
              </a:buClr>
              <a:buSzPct val="100000"/>
              <a:buFont typeface="Times New Roman" charset="0"/>
              <a:buNone/>
            </a:pPr>
            <a:fld id="{B2DBC0A5-F4A7-9644-B46E-C32BB70202E4}" type="slidenum">
              <a:rPr lang="fr-FR" sz="1100">
                <a:latin typeface="Calibri" charset="0"/>
                <a:ea typeface="ＭＳ Ｐゴシック" charset="0"/>
                <a:cs typeface="Arial" charset="0"/>
              </a:rPr>
              <a:pPr algn="r" eaLnBrk="1" hangingPunct="1">
                <a:lnSpc>
                  <a:spcPct val="93000"/>
                </a:lnSpc>
                <a:buClr>
                  <a:srgbClr val="000000"/>
                </a:buClr>
                <a:buSzPct val="100000"/>
                <a:buFont typeface="Times New Roman" charset="0"/>
                <a:buNone/>
              </a:pPr>
              <a:t>25</a:t>
            </a:fld>
            <a:endParaRPr lang="fr-FR" sz="1100">
              <a:latin typeface="Calibri" charset="0"/>
              <a:ea typeface="ＭＳ Ｐゴシック" charset="0"/>
              <a:cs typeface="Arial" charset="0"/>
            </a:endParaRPr>
          </a:p>
        </p:txBody>
      </p:sp>
      <p:sp>
        <p:nvSpPr>
          <p:cNvPr id="38916" name="Rectangle 2"/>
          <p:cNvSpPr>
            <a:spLocks noGrp="1" noRot="1" noChangeAspect="1" noChangeArrowheads="1" noTextEdit="1"/>
          </p:cNvSpPr>
          <p:nvPr>
            <p:ph type="sldImg"/>
          </p:nvPr>
        </p:nvSpPr>
        <p:spPr/>
      </p:sp>
      <p:sp>
        <p:nvSpPr>
          <p:cNvPr id="38917" name="Rectangle 3"/>
          <p:cNvSpPr>
            <a:spLocks noGrp="1" noChangeArrowheads="1"/>
          </p:cNvSpPr>
          <p:nvPr>
            <p:ph type="body" idx="1"/>
          </p:nvPr>
        </p:nvSpPr>
        <p:spPr>
          <a:xfrm>
            <a:off x="622145" y="3714623"/>
            <a:ext cx="4977163" cy="3519116"/>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a:spcBef>
                <a:spcPct val="0"/>
              </a:spcBef>
            </a:pPr>
            <a:endParaRPr lang="fr-FR">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634643" algn="l"/>
                <a:tab pos="1269286" algn="l"/>
                <a:tab pos="1903929" algn="l"/>
                <a:tab pos="2538573" algn="l"/>
              </a:tabLst>
              <a:defRPr>
                <a:solidFill>
                  <a:schemeClr val="tx1"/>
                </a:solidFill>
                <a:latin typeface="Arial" charset="0"/>
                <a:ea typeface="Microsoft YaHei" charset="0"/>
                <a:cs typeface="Microsoft YaHei" charset="0"/>
              </a:defRPr>
            </a:lvl1pPr>
            <a:lvl2pPr>
              <a:tabLst>
                <a:tab pos="634643" algn="l"/>
                <a:tab pos="1269286" algn="l"/>
                <a:tab pos="1903929" algn="l"/>
                <a:tab pos="2538573" algn="l"/>
              </a:tabLst>
              <a:defRPr>
                <a:solidFill>
                  <a:schemeClr val="tx1"/>
                </a:solidFill>
                <a:latin typeface="Arial" charset="0"/>
                <a:ea typeface="Microsoft YaHei" charset="0"/>
                <a:cs typeface="Microsoft YaHei" charset="0"/>
              </a:defRPr>
            </a:lvl2pPr>
            <a:lvl3pPr>
              <a:tabLst>
                <a:tab pos="634643" algn="l"/>
                <a:tab pos="1269286" algn="l"/>
                <a:tab pos="1903929" algn="l"/>
                <a:tab pos="2538573" algn="l"/>
              </a:tabLst>
              <a:defRPr>
                <a:solidFill>
                  <a:schemeClr val="tx1"/>
                </a:solidFill>
                <a:latin typeface="Arial" charset="0"/>
                <a:ea typeface="Microsoft YaHei" charset="0"/>
                <a:cs typeface="Microsoft YaHei" charset="0"/>
              </a:defRPr>
            </a:lvl3pPr>
            <a:lvl4pPr>
              <a:tabLst>
                <a:tab pos="634643" algn="l"/>
                <a:tab pos="1269286" algn="l"/>
                <a:tab pos="1903929" algn="l"/>
                <a:tab pos="2538573" algn="l"/>
              </a:tabLst>
              <a:defRPr>
                <a:solidFill>
                  <a:schemeClr val="tx1"/>
                </a:solidFill>
                <a:latin typeface="Arial" charset="0"/>
                <a:ea typeface="Microsoft YaHei" charset="0"/>
                <a:cs typeface="Microsoft YaHei" charset="0"/>
              </a:defRPr>
            </a:lvl4pPr>
            <a:lvl5pPr>
              <a:tabLst>
                <a:tab pos="634643" algn="l"/>
                <a:tab pos="1269286" algn="l"/>
                <a:tab pos="1903929" algn="l"/>
                <a:tab pos="2538573" algn="l"/>
              </a:tabLst>
              <a:defRPr>
                <a:solidFill>
                  <a:schemeClr val="tx1"/>
                </a:solidFill>
                <a:latin typeface="Arial" charset="0"/>
                <a:ea typeface="Microsoft YaHei" charset="0"/>
                <a:cs typeface="Microsoft YaHei" charset="0"/>
              </a:defRPr>
            </a:lvl5pPr>
            <a:lvl6pPr marL="2204550" indent="-200414" defTabSz="393869" eaLnBrk="0" fontAlgn="base" hangingPunct="0">
              <a:spcBef>
                <a:spcPct val="0"/>
              </a:spcBef>
              <a:spcAft>
                <a:spcPct val="0"/>
              </a:spcAft>
              <a:tabLst>
                <a:tab pos="634643" algn="l"/>
                <a:tab pos="1269286" algn="l"/>
                <a:tab pos="1903929" algn="l"/>
                <a:tab pos="2538573" algn="l"/>
              </a:tabLst>
              <a:defRPr>
                <a:solidFill>
                  <a:schemeClr val="tx1"/>
                </a:solidFill>
                <a:latin typeface="Arial" charset="0"/>
                <a:ea typeface="Microsoft YaHei" charset="0"/>
                <a:cs typeface="Microsoft YaHei" charset="0"/>
              </a:defRPr>
            </a:lvl6pPr>
            <a:lvl7pPr marL="2605377" indent="-200414" defTabSz="393869" eaLnBrk="0" fontAlgn="base" hangingPunct="0">
              <a:spcBef>
                <a:spcPct val="0"/>
              </a:spcBef>
              <a:spcAft>
                <a:spcPct val="0"/>
              </a:spcAft>
              <a:tabLst>
                <a:tab pos="634643" algn="l"/>
                <a:tab pos="1269286" algn="l"/>
                <a:tab pos="1903929" algn="l"/>
                <a:tab pos="2538573" algn="l"/>
              </a:tabLst>
              <a:defRPr>
                <a:solidFill>
                  <a:schemeClr val="tx1"/>
                </a:solidFill>
                <a:latin typeface="Arial" charset="0"/>
                <a:ea typeface="Microsoft YaHei" charset="0"/>
                <a:cs typeface="Microsoft YaHei" charset="0"/>
              </a:defRPr>
            </a:lvl7pPr>
            <a:lvl8pPr marL="3006204" indent="-200414" defTabSz="393869" eaLnBrk="0" fontAlgn="base" hangingPunct="0">
              <a:spcBef>
                <a:spcPct val="0"/>
              </a:spcBef>
              <a:spcAft>
                <a:spcPct val="0"/>
              </a:spcAft>
              <a:tabLst>
                <a:tab pos="634643" algn="l"/>
                <a:tab pos="1269286" algn="l"/>
                <a:tab pos="1903929" algn="l"/>
                <a:tab pos="2538573" algn="l"/>
              </a:tabLst>
              <a:defRPr>
                <a:solidFill>
                  <a:schemeClr val="tx1"/>
                </a:solidFill>
                <a:latin typeface="Arial" charset="0"/>
                <a:ea typeface="Microsoft YaHei" charset="0"/>
                <a:cs typeface="Microsoft YaHei" charset="0"/>
              </a:defRPr>
            </a:lvl8pPr>
            <a:lvl9pPr marL="3407032" indent="-200414" defTabSz="393869" eaLnBrk="0" fontAlgn="base" hangingPunct="0">
              <a:spcBef>
                <a:spcPct val="0"/>
              </a:spcBef>
              <a:spcAft>
                <a:spcPct val="0"/>
              </a:spcAft>
              <a:tabLst>
                <a:tab pos="634643" algn="l"/>
                <a:tab pos="1269286" algn="l"/>
                <a:tab pos="1903929" algn="l"/>
                <a:tab pos="2538573" algn="l"/>
              </a:tabLst>
              <a:defRPr>
                <a:solidFill>
                  <a:schemeClr val="tx1"/>
                </a:solidFill>
                <a:latin typeface="Arial" charset="0"/>
                <a:ea typeface="Microsoft YaHei" charset="0"/>
                <a:cs typeface="Microsoft YaHei" charset="0"/>
              </a:defRPr>
            </a:lvl9pPr>
          </a:lstStyle>
          <a:p>
            <a:fld id="{B9BC7A16-2B65-A446-A200-9F7FA2AD5D08}" type="slidenum">
              <a:rPr lang="fr-FR" sz="1100">
                <a:latin typeface="Times New Roman" charset="0"/>
              </a:rPr>
              <a:pPr/>
              <a:t>33</a:t>
            </a:fld>
            <a:endParaRPr lang="fr-FR" sz="1100">
              <a:latin typeface="Times New Roman" charset="0"/>
            </a:endParaRPr>
          </a:p>
        </p:txBody>
      </p:sp>
      <p:sp>
        <p:nvSpPr>
          <p:cNvPr id="40963" name="Rectangle 2"/>
          <p:cNvSpPr>
            <a:spLocks noGrp="1" noRot="1" noChangeAspect="1" noChangeArrowheads="1" noTextEdit="1"/>
          </p:cNvSpPr>
          <p:nvPr>
            <p:ph type="sldImg"/>
          </p:nvPr>
        </p:nvSpPr>
        <p:spPr/>
      </p:sp>
      <p:sp>
        <p:nvSpPr>
          <p:cNvPr id="40964" name="Rectangle 3"/>
          <p:cNvSpPr>
            <a:spLocks noGrp="1" noChangeArrowheads="1"/>
          </p:cNvSpPr>
          <p:nvPr>
            <p:ph type="body" idx="1"/>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fr-FR">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634643" algn="l"/>
                <a:tab pos="1269286" algn="l"/>
                <a:tab pos="1903929" algn="l"/>
                <a:tab pos="2538573" algn="l"/>
              </a:tabLst>
              <a:defRPr>
                <a:solidFill>
                  <a:schemeClr val="tx1"/>
                </a:solidFill>
                <a:latin typeface="Arial" charset="0"/>
                <a:ea typeface="Microsoft YaHei" charset="0"/>
                <a:cs typeface="Microsoft YaHei" charset="0"/>
              </a:defRPr>
            </a:lvl1pPr>
            <a:lvl2pPr>
              <a:tabLst>
                <a:tab pos="634643" algn="l"/>
                <a:tab pos="1269286" algn="l"/>
                <a:tab pos="1903929" algn="l"/>
                <a:tab pos="2538573" algn="l"/>
              </a:tabLst>
              <a:defRPr>
                <a:solidFill>
                  <a:schemeClr val="tx1"/>
                </a:solidFill>
                <a:latin typeface="Arial" charset="0"/>
                <a:ea typeface="Microsoft YaHei" charset="0"/>
                <a:cs typeface="Microsoft YaHei" charset="0"/>
              </a:defRPr>
            </a:lvl2pPr>
            <a:lvl3pPr>
              <a:tabLst>
                <a:tab pos="634643" algn="l"/>
                <a:tab pos="1269286" algn="l"/>
                <a:tab pos="1903929" algn="l"/>
                <a:tab pos="2538573" algn="l"/>
              </a:tabLst>
              <a:defRPr>
                <a:solidFill>
                  <a:schemeClr val="tx1"/>
                </a:solidFill>
                <a:latin typeface="Arial" charset="0"/>
                <a:ea typeface="Microsoft YaHei" charset="0"/>
                <a:cs typeface="Microsoft YaHei" charset="0"/>
              </a:defRPr>
            </a:lvl3pPr>
            <a:lvl4pPr>
              <a:tabLst>
                <a:tab pos="634643" algn="l"/>
                <a:tab pos="1269286" algn="l"/>
                <a:tab pos="1903929" algn="l"/>
                <a:tab pos="2538573" algn="l"/>
              </a:tabLst>
              <a:defRPr>
                <a:solidFill>
                  <a:schemeClr val="tx1"/>
                </a:solidFill>
                <a:latin typeface="Arial" charset="0"/>
                <a:ea typeface="Microsoft YaHei" charset="0"/>
                <a:cs typeface="Microsoft YaHei" charset="0"/>
              </a:defRPr>
            </a:lvl4pPr>
            <a:lvl5pPr>
              <a:tabLst>
                <a:tab pos="634643" algn="l"/>
                <a:tab pos="1269286" algn="l"/>
                <a:tab pos="1903929" algn="l"/>
                <a:tab pos="2538573" algn="l"/>
              </a:tabLst>
              <a:defRPr>
                <a:solidFill>
                  <a:schemeClr val="tx1"/>
                </a:solidFill>
                <a:latin typeface="Arial" charset="0"/>
                <a:ea typeface="Microsoft YaHei" charset="0"/>
                <a:cs typeface="Microsoft YaHei" charset="0"/>
              </a:defRPr>
            </a:lvl5pPr>
            <a:lvl6pPr marL="2204550" indent="-200414" defTabSz="393869" eaLnBrk="0" fontAlgn="base" hangingPunct="0">
              <a:spcBef>
                <a:spcPct val="0"/>
              </a:spcBef>
              <a:spcAft>
                <a:spcPct val="0"/>
              </a:spcAft>
              <a:tabLst>
                <a:tab pos="634643" algn="l"/>
                <a:tab pos="1269286" algn="l"/>
                <a:tab pos="1903929" algn="l"/>
                <a:tab pos="2538573" algn="l"/>
              </a:tabLst>
              <a:defRPr>
                <a:solidFill>
                  <a:schemeClr val="tx1"/>
                </a:solidFill>
                <a:latin typeface="Arial" charset="0"/>
                <a:ea typeface="Microsoft YaHei" charset="0"/>
                <a:cs typeface="Microsoft YaHei" charset="0"/>
              </a:defRPr>
            </a:lvl6pPr>
            <a:lvl7pPr marL="2605377" indent="-200414" defTabSz="393869" eaLnBrk="0" fontAlgn="base" hangingPunct="0">
              <a:spcBef>
                <a:spcPct val="0"/>
              </a:spcBef>
              <a:spcAft>
                <a:spcPct val="0"/>
              </a:spcAft>
              <a:tabLst>
                <a:tab pos="634643" algn="l"/>
                <a:tab pos="1269286" algn="l"/>
                <a:tab pos="1903929" algn="l"/>
                <a:tab pos="2538573" algn="l"/>
              </a:tabLst>
              <a:defRPr>
                <a:solidFill>
                  <a:schemeClr val="tx1"/>
                </a:solidFill>
                <a:latin typeface="Arial" charset="0"/>
                <a:ea typeface="Microsoft YaHei" charset="0"/>
                <a:cs typeface="Microsoft YaHei" charset="0"/>
              </a:defRPr>
            </a:lvl7pPr>
            <a:lvl8pPr marL="3006204" indent="-200414" defTabSz="393869" eaLnBrk="0" fontAlgn="base" hangingPunct="0">
              <a:spcBef>
                <a:spcPct val="0"/>
              </a:spcBef>
              <a:spcAft>
                <a:spcPct val="0"/>
              </a:spcAft>
              <a:tabLst>
                <a:tab pos="634643" algn="l"/>
                <a:tab pos="1269286" algn="l"/>
                <a:tab pos="1903929" algn="l"/>
                <a:tab pos="2538573" algn="l"/>
              </a:tabLst>
              <a:defRPr>
                <a:solidFill>
                  <a:schemeClr val="tx1"/>
                </a:solidFill>
                <a:latin typeface="Arial" charset="0"/>
                <a:ea typeface="Microsoft YaHei" charset="0"/>
                <a:cs typeface="Microsoft YaHei" charset="0"/>
              </a:defRPr>
            </a:lvl8pPr>
            <a:lvl9pPr marL="3407032" indent="-200414" defTabSz="393869" eaLnBrk="0" fontAlgn="base" hangingPunct="0">
              <a:spcBef>
                <a:spcPct val="0"/>
              </a:spcBef>
              <a:spcAft>
                <a:spcPct val="0"/>
              </a:spcAft>
              <a:tabLst>
                <a:tab pos="634643" algn="l"/>
                <a:tab pos="1269286" algn="l"/>
                <a:tab pos="1903929" algn="l"/>
                <a:tab pos="2538573" algn="l"/>
              </a:tabLst>
              <a:defRPr>
                <a:solidFill>
                  <a:schemeClr val="tx1"/>
                </a:solidFill>
                <a:latin typeface="Arial" charset="0"/>
                <a:ea typeface="Microsoft YaHei" charset="0"/>
                <a:cs typeface="Microsoft YaHei" charset="0"/>
              </a:defRPr>
            </a:lvl9pPr>
          </a:lstStyle>
          <a:p>
            <a:fld id="{FF4AFBB5-2C16-8046-B1FF-0AC1EB5899BD}" type="slidenum">
              <a:rPr lang="fr-FR">
                <a:solidFill>
                  <a:srgbClr val="000000"/>
                </a:solidFill>
                <a:latin typeface="Times New Roman" charset="0"/>
              </a:rPr>
              <a:pPr/>
              <a:t>34</a:t>
            </a:fld>
            <a:endParaRPr lang="fr-FR">
              <a:solidFill>
                <a:srgbClr val="000000"/>
              </a:solidFill>
              <a:latin typeface="Times New Roman" charset="0"/>
            </a:endParaRPr>
          </a:p>
        </p:txBody>
      </p:sp>
      <p:sp>
        <p:nvSpPr>
          <p:cNvPr id="43011" name="Rectangle 2"/>
          <p:cNvSpPr>
            <a:spLocks noGrp="1" noRot="1" noChangeAspect="1" noChangeArrowheads="1" noTextEdit="1"/>
          </p:cNvSpPr>
          <p:nvPr>
            <p:ph type="sldImg"/>
          </p:nvPr>
        </p:nvSpPr>
        <p:spPr/>
      </p:sp>
      <p:sp>
        <p:nvSpPr>
          <p:cNvPr id="43012" name="Rectangle 3"/>
          <p:cNvSpPr>
            <a:spLocks noGrp="1" noChangeArrowheads="1"/>
          </p:cNvSpPr>
          <p:nvPr>
            <p:ph type="body" idx="1"/>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fr-FR">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F11C6FE5-F4E0-2544-9AD5-A3E73DA01023}" type="datetimeFigureOut">
              <a:rPr lang="fr-FR" smtClean="0"/>
              <a:t>19/02/2019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DB0968E-DE36-C449-8443-2F8C086E3722}" type="slidenum">
              <a:rPr lang="fr-FR" smtClean="0"/>
              <a:t>‹#›</a:t>
            </a:fld>
            <a:endParaRPr lang="fr-FR"/>
          </a:p>
        </p:txBody>
      </p:sp>
    </p:spTree>
    <p:extLst>
      <p:ext uri="{BB962C8B-B14F-4D97-AF65-F5344CB8AC3E}">
        <p14:creationId xmlns:p14="http://schemas.microsoft.com/office/powerpoint/2010/main" val="1801932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11C6FE5-F4E0-2544-9AD5-A3E73DA01023}" type="datetimeFigureOut">
              <a:rPr lang="fr-FR" smtClean="0"/>
              <a:t>19/02/2019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DB0968E-DE36-C449-8443-2F8C086E3722}" type="slidenum">
              <a:rPr lang="fr-FR" smtClean="0"/>
              <a:t>‹#›</a:t>
            </a:fld>
            <a:endParaRPr lang="fr-FR"/>
          </a:p>
        </p:txBody>
      </p:sp>
    </p:spTree>
    <p:extLst>
      <p:ext uri="{BB962C8B-B14F-4D97-AF65-F5344CB8AC3E}">
        <p14:creationId xmlns:p14="http://schemas.microsoft.com/office/powerpoint/2010/main" val="945134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11C6FE5-F4E0-2544-9AD5-A3E73DA01023}" type="datetimeFigureOut">
              <a:rPr lang="fr-FR" smtClean="0"/>
              <a:t>19/02/2019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DB0968E-DE36-C449-8443-2F8C086E3722}" type="slidenum">
              <a:rPr lang="fr-FR" smtClean="0"/>
              <a:t>‹#›</a:t>
            </a:fld>
            <a:endParaRPr lang="fr-FR"/>
          </a:p>
        </p:txBody>
      </p:sp>
    </p:spTree>
    <p:extLst>
      <p:ext uri="{BB962C8B-B14F-4D97-AF65-F5344CB8AC3E}">
        <p14:creationId xmlns:p14="http://schemas.microsoft.com/office/powerpoint/2010/main" val="2153936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11C6FE5-F4E0-2544-9AD5-A3E73DA01023}" type="datetimeFigureOut">
              <a:rPr lang="fr-FR" smtClean="0"/>
              <a:t>19/02/2019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DB0968E-DE36-C449-8443-2F8C086E3722}" type="slidenum">
              <a:rPr lang="fr-FR" smtClean="0"/>
              <a:t>‹#›</a:t>
            </a:fld>
            <a:endParaRPr lang="fr-FR"/>
          </a:p>
        </p:txBody>
      </p:sp>
    </p:spTree>
    <p:extLst>
      <p:ext uri="{BB962C8B-B14F-4D97-AF65-F5344CB8AC3E}">
        <p14:creationId xmlns:p14="http://schemas.microsoft.com/office/powerpoint/2010/main" val="3584249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F11C6FE5-F4E0-2544-9AD5-A3E73DA01023}" type="datetimeFigureOut">
              <a:rPr lang="fr-FR" smtClean="0"/>
              <a:t>19/02/2019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DB0968E-DE36-C449-8443-2F8C086E3722}" type="slidenum">
              <a:rPr lang="fr-FR" smtClean="0"/>
              <a:t>‹#›</a:t>
            </a:fld>
            <a:endParaRPr lang="fr-FR"/>
          </a:p>
        </p:txBody>
      </p:sp>
    </p:spTree>
    <p:extLst>
      <p:ext uri="{BB962C8B-B14F-4D97-AF65-F5344CB8AC3E}">
        <p14:creationId xmlns:p14="http://schemas.microsoft.com/office/powerpoint/2010/main" val="1503736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F11C6FE5-F4E0-2544-9AD5-A3E73DA01023}" type="datetimeFigureOut">
              <a:rPr lang="fr-FR" smtClean="0"/>
              <a:t>19/02/2019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DB0968E-DE36-C449-8443-2F8C086E3722}" type="slidenum">
              <a:rPr lang="fr-FR" smtClean="0"/>
              <a:t>‹#›</a:t>
            </a:fld>
            <a:endParaRPr lang="fr-FR"/>
          </a:p>
        </p:txBody>
      </p:sp>
    </p:spTree>
    <p:extLst>
      <p:ext uri="{BB962C8B-B14F-4D97-AF65-F5344CB8AC3E}">
        <p14:creationId xmlns:p14="http://schemas.microsoft.com/office/powerpoint/2010/main" val="2061850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F11C6FE5-F4E0-2544-9AD5-A3E73DA01023}" type="datetimeFigureOut">
              <a:rPr lang="fr-FR" smtClean="0"/>
              <a:t>19/02/2019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CDB0968E-DE36-C449-8443-2F8C086E3722}" type="slidenum">
              <a:rPr lang="fr-FR" smtClean="0"/>
              <a:t>‹#›</a:t>
            </a:fld>
            <a:endParaRPr lang="fr-FR"/>
          </a:p>
        </p:txBody>
      </p:sp>
    </p:spTree>
    <p:extLst>
      <p:ext uri="{BB962C8B-B14F-4D97-AF65-F5344CB8AC3E}">
        <p14:creationId xmlns:p14="http://schemas.microsoft.com/office/powerpoint/2010/main" val="2357388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F11C6FE5-F4E0-2544-9AD5-A3E73DA01023}" type="datetimeFigureOut">
              <a:rPr lang="fr-FR" smtClean="0"/>
              <a:t>19/02/2019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CDB0968E-DE36-C449-8443-2F8C086E3722}" type="slidenum">
              <a:rPr lang="fr-FR" smtClean="0"/>
              <a:t>‹#›</a:t>
            </a:fld>
            <a:endParaRPr lang="fr-FR"/>
          </a:p>
        </p:txBody>
      </p:sp>
    </p:spTree>
    <p:extLst>
      <p:ext uri="{BB962C8B-B14F-4D97-AF65-F5344CB8AC3E}">
        <p14:creationId xmlns:p14="http://schemas.microsoft.com/office/powerpoint/2010/main" val="3513791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11C6FE5-F4E0-2544-9AD5-A3E73DA01023}" type="datetimeFigureOut">
              <a:rPr lang="fr-FR" smtClean="0"/>
              <a:t>19/02/2019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DB0968E-DE36-C449-8443-2F8C086E3722}" type="slidenum">
              <a:rPr lang="fr-FR" smtClean="0"/>
              <a:t>‹#›</a:t>
            </a:fld>
            <a:endParaRPr lang="fr-FR"/>
          </a:p>
        </p:txBody>
      </p:sp>
    </p:spTree>
    <p:extLst>
      <p:ext uri="{BB962C8B-B14F-4D97-AF65-F5344CB8AC3E}">
        <p14:creationId xmlns:p14="http://schemas.microsoft.com/office/powerpoint/2010/main" val="485164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F11C6FE5-F4E0-2544-9AD5-A3E73DA01023}" type="datetimeFigureOut">
              <a:rPr lang="fr-FR" smtClean="0"/>
              <a:t>19/02/2019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DB0968E-DE36-C449-8443-2F8C086E3722}" type="slidenum">
              <a:rPr lang="fr-FR" smtClean="0"/>
              <a:t>‹#›</a:t>
            </a:fld>
            <a:endParaRPr lang="fr-FR"/>
          </a:p>
        </p:txBody>
      </p:sp>
    </p:spTree>
    <p:extLst>
      <p:ext uri="{BB962C8B-B14F-4D97-AF65-F5344CB8AC3E}">
        <p14:creationId xmlns:p14="http://schemas.microsoft.com/office/powerpoint/2010/main" val="2221709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F11C6FE5-F4E0-2544-9AD5-A3E73DA01023}" type="datetimeFigureOut">
              <a:rPr lang="fr-FR" smtClean="0"/>
              <a:t>19/02/2019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DB0968E-DE36-C449-8443-2F8C086E3722}" type="slidenum">
              <a:rPr lang="fr-FR" smtClean="0"/>
              <a:t>‹#›</a:t>
            </a:fld>
            <a:endParaRPr lang="fr-FR"/>
          </a:p>
        </p:txBody>
      </p:sp>
    </p:spTree>
    <p:extLst>
      <p:ext uri="{BB962C8B-B14F-4D97-AF65-F5344CB8AC3E}">
        <p14:creationId xmlns:p14="http://schemas.microsoft.com/office/powerpoint/2010/main" val="24224346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1C6FE5-F4E0-2544-9AD5-A3E73DA01023}" type="datetimeFigureOut">
              <a:rPr lang="fr-FR" smtClean="0"/>
              <a:t>19/02/2019</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B0968E-DE36-C449-8443-2F8C086E3722}" type="slidenum">
              <a:rPr lang="fr-FR" smtClean="0"/>
              <a:t>‹#›</a:t>
            </a:fld>
            <a:endParaRPr lang="fr-FR"/>
          </a:p>
        </p:txBody>
      </p:sp>
    </p:spTree>
    <p:extLst>
      <p:ext uri="{BB962C8B-B14F-4D97-AF65-F5344CB8AC3E}">
        <p14:creationId xmlns:p14="http://schemas.microsoft.com/office/powerpoint/2010/main" val="2258115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7.w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 Id="rId3" Type="http://schemas.openxmlformats.org/officeDocument/2006/relationships/image" Target="../media/image3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1" Type="http://schemas.openxmlformats.org/officeDocument/2006/relationships/slideLayout" Target="../slideLayouts/slideLayout7.xml"/><Relationship Id="rId2" Type="http://schemas.openxmlformats.org/officeDocument/2006/relationships/image" Target="../media/image35.emf"/></Relationships>
</file>

<file path=ppt/slides/_rels/slide68.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5" Type="http://schemas.openxmlformats.org/officeDocument/2006/relationships/image" Target="../media/image41.emf"/><Relationship Id="rId1" Type="http://schemas.openxmlformats.org/officeDocument/2006/relationships/slideLayout" Target="../slideLayouts/slideLayout7.xml"/><Relationship Id="rId2" Type="http://schemas.openxmlformats.org/officeDocument/2006/relationships/image" Target="../media/image38.emf"/></Relationships>
</file>

<file path=ppt/slides/_rels/slide69.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emf"/><Relationship Id="rId5" Type="http://schemas.openxmlformats.org/officeDocument/2006/relationships/image" Target="../media/image45.emf"/><Relationship Id="rId6" Type="http://schemas.openxmlformats.org/officeDocument/2006/relationships/image" Target="../media/image46.emf"/><Relationship Id="rId7" Type="http://schemas.openxmlformats.org/officeDocument/2006/relationships/image" Target="../media/image47.emf"/><Relationship Id="rId1" Type="http://schemas.openxmlformats.org/officeDocument/2006/relationships/slideLayout" Target="../slideLayouts/slideLayout7.xml"/><Relationship Id="rId2" Type="http://schemas.openxmlformats.org/officeDocument/2006/relationships/image" Target="../media/image42.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 Id="rId3" Type="http://schemas.openxmlformats.org/officeDocument/2006/relationships/image" Target="../media/image5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5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5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5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96654" y="784336"/>
            <a:ext cx="7772400" cy="1470025"/>
          </a:xfrm>
        </p:spPr>
        <p:txBody>
          <a:bodyPr/>
          <a:lstStyle/>
          <a:p>
            <a:r>
              <a:rPr lang="fr-FR" dirty="0" smtClean="0"/>
              <a:t>Le médicament : une aventure</a:t>
            </a:r>
            <a:endParaRPr lang="fr-FR" dirty="0"/>
          </a:p>
        </p:txBody>
      </p:sp>
      <p:sp>
        <p:nvSpPr>
          <p:cNvPr id="3" name="Sous-titre 2"/>
          <p:cNvSpPr>
            <a:spLocks noGrp="1"/>
          </p:cNvSpPr>
          <p:nvPr>
            <p:ph type="subTitle" idx="1"/>
          </p:nvPr>
        </p:nvSpPr>
        <p:spPr>
          <a:xfrm>
            <a:off x="1371600" y="3869254"/>
            <a:ext cx="6400800" cy="1752600"/>
          </a:xfrm>
        </p:spPr>
        <p:txBody>
          <a:bodyPr/>
          <a:lstStyle/>
          <a:p>
            <a:r>
              <a:rPr lang="fr-FR" dirty="0" smtClean="0"/>
              <a:t>Professeur Olivier Jonquet</a:t>
            </a:r>
          </a:p>
          <a:p>
            <a:r>
              <a:rPr lang="fr-FR" dirty="0" smtClean="0"/>
              <a:t>Médecine Intensive</a:t>
            </a:r>
          </a:p>
          <a:p>
            <a:r>
              <a:rPr lang="fr-FR" dirty="0" smtClean="0"/>
              <a:t>Réanimation</a:t>
            </a:r>
          </a:p>
          <a:p>
            <a:endParaRPr lang="fr-FR" dirty="0"/>
          </a:p>
        </p:txBody>
      </p:sp>
      <p:sp>
        <p:nvSpPr>
          <p:cNvPr id="4" name="ZoneTexte 3"/>
          <p:cNvSpPr txBox="1"/>
          <p:nvPr/>
        </p:nvSpPr>
        <p:spPr>
          <a:xfrm>
            <a:off x="-1031227" y="2865868"/>
            <a:ext cx="184666" cy="369332"/>
          </a:xfrm>
          <a:prstGeom prst="rect">
            <a:avLst/>
          </a:prstGeom>
          <a:noFill/>
        </p:spPr>
        <p:txBody>
          <a:bodyPr wrap="none" rtlCol="0">
            <a:spAutoFit/>
          </a:bodyPr>
          <a:lstStyle/>
          <a:p>
            <a:endParaRPr lang="fr-FR" dirty="0"/>
          </a:p>
        </p:txBody>
      </p:sp>
      <p:pic>
        <p:nvPicPr>
          <p:cNvPr id="5" name="Image 4"/>
          <p:cNvPicPr>
            <a:picLocks noChangeAspect="1"/>
          </p:cNvPicPr>
          <p:nvPr/>
        </p:nvPicPr>
        <p:blipFill>
          <a:blip r:embed="rId2"/>
          <a:stretch>
            <a:fillRect/>
          </a:stretch>
        </p:blipFill>
        <p:spPr>
          <a:xfrm>
            <a:off x="588105" y="5737290"/>
            <a:ext cx="2971800" cy="650375"/>
          </a:xfrm>
          <a:prstGeom prst="rect">
            <a:avLst/>
          </a:prstGeom>
        </p:spPr>
      </p:pic>
      <p:pic>
        <p:nvPicPr>
          <p:cNvPr id="7" name="Image 6"/>
          <p:cNvPicPr>
            <a:picLocks noChangeAspect="1"/>
          </p:cNvPicPr>
          <p:nvPr/>
        </p:nvPicPr>
        <p:blipFill>
          <a:blip r:embed="rId3"/>
          <a:stretch>
            <a:fillRect/>
          </a:stretch>
        </p:blipFill>
        <p:spPr>
          <a:xfrm>
            <a:off x="7489966" y="5737290"/>
            <a:ext cx="1227365" cy="879998"/>
          </a:xfrm>
          <a:prstGeom prst="rect">
            <a:avLst/>
          </a:prstGeom>
        </p:spPr>
      </p:pic>
    </p:spTree>
    <p:extLst>
      <p:ext uri="{BB962C8B-B14F-4D97-AF65-F5344CB8AC3E}">
        <p14:creationId xmlns:p14="http://schemas.microsoft.com/office/powerpoint/2010/main" val="206012533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79925" y="846734"/>
            <a:ext cx="8673163" cy="3662541"/>
          </a:xfrm>
          <a:prstGeom prst="rect">
            <a:avLst/>
          </a:prstGeom>
          <a:noFill/>
        </p:spPr>
        <p:txBody>
          <a:bodyPr wrap="square" rtlCol="0">
            <a:spAutoFit/>
          </a:bodyPr>
          <a:lstStyle/>
          <a:p>
            <a:r>
              <a:rPr lang="fr-FR" sz="3200" dirty="0" smtClean="0"/>
              <a:t>Les médicaments que l’on peut se procurer sans ordonnance n’ont peu ou pas d’effets indésirables</a:t>
            </a:r>
          </a:p>
          <a:p>
            <a:r>
              <a:rPr lang="fr-FR" sz="2800" dirty="0" smtClean="0"/>
              <a:t/>
            </a:r>
            <a:br>
              <a:rPr lang="fr-FR" sz="2800" dirty="0" smtClean="0"/>
            </a:br>
            <a:r>
              <a:rPr lang="fr-FR" sz="2800" dirty="0" smtClean="0"/>
              <a:t/>
            </a:r>
            <a:br>
              <a:rPr lang="fr-FR" sz="2800" dirty="0" smtClean="0"/>
            </a:br>
            <a:r>
              <a:rPr lang="fr-FR" sz="2800" dirty="0" smtClean="0"/>
              <a:t>-VRAI</a:t>
            </a:r>
          </a:p>
          <a:p>
            <a:endParaRPr lang="fr-FR" sz="2800" dirty="0"/>
          </a:p>
          <a:p>
            <a:endParaRPr lang="fr-FR" sz="2800" dirty="0" smtClean="0"/>
          </a:p>
          <a:p>
            <a:r>
              <a:rPr lang="fr-FR" sz="2800" dirty="0" smtClean="0"/>
              <a:t>-FAUX</a:t>
            </a:r>
            <a:endParaRPr lang="fr-FR" sz="2800" dirty="0"/>
          </a:p>
        </p:txBody>
      </p:sp>
      <p:sp>
        <p:nvSpPr>
          <p:cNvPr id="3" name="ZoneTexte 2"/>
          <p:cNvSpPr txBox="1"/>
          <p:nvPr/>
        </p:nvSpPr>
        <p:spPr>
          <a:xfrm>
            <a:off x="2474945" y="5188958"/>
            <a:ext cx="4645950" cy="769441"/>
          </a:xfrm>
          <a:prstGeom prst="rect">
            <a:avLst/>
          </a:prstGeom>
          <a:noFill/>
        </p:spPr>
        <p:txBody>
          <a:bodyPr wrap="square" rtlCol="0">
            <a:spAutoFit/>
          </a:bodyPr>
          <a:lstStyle/>
          <a:p>
            <a:r>
              <a:rPr lang="fr-FR" sz="4400" b="1" dirty="0" smtClean="0"/>
              <a:t>          FAUX</a:t>
            </a:r>
            <a:endParaRPr lang="fr-FR" sz="4400" b="1" dirty="0"/>
          </a:p>
        </p:txBody>
      </p:sp>
    </p:spTree>
    <p:extLst>
      <p:ext uri="{BB962C8B-B14F-4D97-AF65-F5344CB8AC3E}">
        <p14:creationId xmlns:p14="http://schemas.microsoft.com/office/powerpoint/2010/main" val="39331834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597056"/>
            <a:ext cx="10030041" cy="2062103"/>
          </a:xfrm>
          <a:prstGeom prst="rect">
            <a:avLst/>
          </a:prstGeom>
          <a:noFill/>
        </p:spPr>
        <p:txBody>
          <a:bodyPr wrap="square" rtlCol="0">
            <a:spAutoFit/>
          </a:bodyPr>
          <a:lstStyle/>
          <a:p>
            <a:r>
              <a:rPr lang="fr-FR" sz="3200" dirty="0" smtClean="0"/>
              <a:t>Votre médecin vous prescrit depuis longtemps un médicament pour une maladie chronique.</a:t>
            </a:r>
          </a:p>
          <a:p>
            <a:r>
              <a:rPr lang="fr-FR" sz="3200" dirty="0" smtClean="0"/>
              <a:t>Vous oubliez de le prendre. </a:t>
            </a:r>
          </a:p>
          <a:p>
            <a:r>
              <a:rPr lang="fr-FR" sz="3200" dirty="0" smtClean="0"/>
              <a:t>Que faites-vous?</a:t>
            </a:r>
            <a:endParaRPr lang="fr-FR" sz="3200" dirty="0"/>
          </a:p>
        </p:txBody>
      </p:sp>
      <p:sp>
        <p:nvSpPr>
          <p:cNvPr id="3" name="ZoneTexte 2"/>
          <p:cNvSpPr txBox="1"/>
          <p:nvPr/>
        </p:nvSpPr>
        <p:spPr>
          <a:xfrm>
            <a:off x="683865" y="3137257"/>
            <a:ext cx="4656805" cy="461665"/>
          </a:xfrm>
          <a:prstGeom prst="rect">
            <a:avLst/>
          </a:prstGeom>
          <a:noFill/>
        </p:spPr>
        <p:txBody>
          <a:bodyPr wrap="square" rtlCol="0">
            <a:spAutoFit/>
          </a:bodyPr>
          <a:lstStyle/>
          <a:p>
            <a:r>
              <a:rPr lang="fr-FR" sz="2400" dirty="0" err="1" smtClean="0"/>
              <a:t>A-Je</a:t>
            </a:r>
            <a:r>
              <a:rPr lang="fr-FR" sz="2400" dirty="0" smtClean="0"/>
              <a:t> double la prise suivante</a:t>
            </a:r>
            <a:endParaRPr lang="fr-FR" sz="2400" dirty="0"/>
          </a:p>
        </p:txBody>
      </p:sp>
      <p:sp>
        <p:nvSpPr>
          <p:cNvPr id="4" name="ZoneTexte 3"/>
          <p:cNvSpPr txBox="1"/>
          <p:nvPr/>
        </p:nvSpPr>
        <p:spPr>
          <a:xfrm>
            <a:off x="683866" y="3777736"/>
            <a:ext cx="8065284" cy="461665"/>
          </a:xfrm>
          <a:prstGeom prst="rect">
            <a:avLst/>
          </a:prstGeom>
          <a:noFill/>
        </p:spPr>
        <p:txBody>
          <a:bodyPr wrap="square" rtlCol="0">
            <a:spAutoFit/>
          </a:bodyPr>
          <a:lstStyle/>
          <a:p>
            <a:r>
              <a:rPr lang="fr-FR" sz="2400" dirty="0" smtClean="0"/>
              <a:t>B-Je regarde dans la notice la conduite à tenir en cas d’arrêt</a:t>
            </a:r>
            <a:endParaRPr lang="fr-FR" sz="2400" dirty="0"/>
          </a:p>
        </p:txBody>
      </p:sp>
      <p:sp>
        <p:nvSpPr>
          <p:cNvPr id="5" name="ZoneTexte 4"/>
          <p:cNvSpPr txBox="1"/>
          <p:nvPr/>
        </p:nvSpPr>
        <p:spPr>
          <a:xfrm>
            <a:off x="683866" y="4342224"/>
            <a:ext cx="6947214" cy="461665"/>
          </a:xfrm>
          <a:prstGeom prst="rect">
            <a:avLst/>
          </a:prstGeom>
          <a:noFill/>
        </p:spPr>
        <p:txBody>
          <a:bodyPr wrap="square" rtlCol="0">
            <a:spAutoFit/>
          </a:bodyPr>
          <a:lstStyle/>
          <a:p>
            <a:r>
              <a:rPr lang="fr-FR" sz="2400" dirty="0" smtClean="0"/>
              <a:t>C-Je ne fais rien de particulier</a:t>
            </a:r>
            <a:endParaRPr lang="fr-FR" sz="2400" dirty="0"/>
          </a:p>
        </p:txBody>
      </p:sp>
      <p:sp>
        <p:nvSpPr>
          <p:cNvPr id="6" name="ZoneTexte 5"/>
          <p:cNvSpPr txBox="1"/>
          <p:nvPr/>
        </p:nvSpPr>
        <p:spPr>
          <a:xfrm>
            <a:off x="3028551" y="5482058"/>
            <a:ext cx="2681191" cy="769441"/>
          </a:xfrm>
          <a:prstGeom prst="rect">
            <a:avLst/>
          </a:prstGeom>
          <a:noFill/>
        </p:spPr>
        <p:txBody>
          <a:bodyPr wrap="square" rtlCol="0">
            <a:spAutoFit/>
          </a:bodyPr>
          <a:lstStyle/>
          <a:p>
            <a:r>
              <a:rPr lang="fr-FR" sz="3200" dirty="0" smtClean="0"/>
              <a:t>            </a:t>
            </a:r>
            <a:r>
              <a:rPr lang="fr-FR" sz="4400" dirty="0" smtClean="0"/>
              <a:t>B</a:t>
            </a:r>
            <a:endParaRPr lang="fr-FR" sz="4400" dirty="0"/>
          </a:p>
        </p:txBody>
      </p:sp>
    </p:spTree>
    <p:extLst>
      <p:ext uri="{BB962C8B-B14F-4D97-AF65-F5344CB8AC3E}">
        <p14:creationId xmlns:p14="http://schemas.microsoft.com/office/powerpoint/2010/main" val="31754121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49666" y="716467"/>
            <a:ext cx="9042234" cy="4955203"/>
          </a:xfrm>
          <a:prstGeom prst="rect">
            <a:avLst/>
          </a:prstGeom>
          <a:noFill/>
        </p:spPr>
        <p:txBody>
          <a:bodyPr wrap="square" rtlCol="0">
            <a:spAutoFit/>
          </a:bodyPr>
          <a:lstStyle/>
          <a:p>
            <a:r>
              <a:rPr lang="fr-FR" sz="2800" dirty="0" smtClean="0"/>
              <a:t>Madame B est traitée par un antibiotique prescrit par son médecin depuis deux jours. Elle se sent mieux et décide d’arrêter son traitement. Est-ce une bonne attitude?</a:t>
            </a:r>
          </a:p>
          <a:p>
            <a:endParaRPr lang="fr-FR" sz="2800" dirty="0"/>
          </a:p>
          <a:p>
            <a:r>
              <a:rPr lang="fr-FR" sz="2800" dirty="0" smtClean="0"/>
              <a:t>    OUI</a:t>
            </a:r>
          </a:p>
          <a:p>
            <a:endParaRPr lang="fr-FR" sz="2800" dirty="0"/>
          </a:p>
          <a:p>
            <a:r>
              <a:rPr lang="fr-FR" sz="2800" dirty="0" smtClean="0"/>
              <a:t>    NON</a:t>
            </a:r>
          </a:p>
          <a:p>
            <a:endParaRPr lang="fr-FR" sz="2800" dirty="0"/>
          </a:p>
          <a:p>
            <a:endParaRPr lang="fr-FR" sz="2800" dirty="0" smtClean="0"/>
          </a:p>
          <a:p>
            <a:endParaRPr lang="fr-FR" sz="2800" dirty="0"/>
          </a:p>
          <a:p>
            <a:endParaRPr lang="fr-FR" dirty="0" smtClean="0"/>
          </a:p>
          <a:p>
            <a:endParaRPr lang="fr-FR" dirty="0"/>
          </a:p>
        </p:txBody>
      </p:sp>
      <p:sp>
        <p:nvSpPr>
          <p:cNvPr id="3" name="ZoneTexte 2"/>
          <p:cNvSpPr txBox="1"/>
          <p:nvPr/>
        </p:nvSpPr>
        <p:spPr>
          <a:xfrm>
            <a:off x="2279555" y="4798157"/>
            <a:ext cx="4038068" cy="707886"/>
          </a:xfrm>
          <a:prstGeom prst="rect">
            <a:avLst/>
          </a:prstGeom>
          <a:noFill/>
        </p:spPr>
        <p:txBody>
          <a:bodyPr wrap="square" rtlCol="0">
            <a:spAutoFit/>
          </a:bodyPr>
          <a:lstStyle/>
          <a:p>
            <a:r>
              <a:rPr lang="fr-FR" sz="4000" dirty="0" smtClean="0"/>
              <a:t>             NON</a:t>
            </a:r>
            <a:endParaRPr lang="fr-FR" sz="4000" dirty="0"/>
          </a:p>
        </p:txBody>
      </p:sp>
    </p:spTree>
    <p:extLst>
      <p:ext uri="{BB962C8B-B14F-4D97-AF65-F5344CB8AC3E}">
        <p14:creationId xmlns:p14="http://schemas.microsoft.com/office/powerpoint/2010/main" val="12126027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16432" y="694756"/>
            <a:ext cx="8097847" cy="830997"/>
          </a:xfrm>
          <a:prstGeom prst="rect">
            <a:avLst/>
          </a:prstGeom>
          <a:noFill/>
        </p:spPr>
        <p:txBody>
          <a:bodyPr wrap="square" rtlCol="0">
            <a:spAutoFit/>
          </a:bodyPr>
          <a:lstStyle/>
          <a:p>
            <a:r>
              <a:rPr lang="fr-FR" sz="2400" dirty="0" smtClean="0"/>
              <a:t>Votre voisine vous demande s’il vous reste du TRAMADOL car elle se sent nauséeuse et agitée à la suite de son arrêt.</a:t>
            </a:r>
          </a:p>
        </p:txBody>
      </p:sp>
      <p:sp>
        <p:nvSpPr>
          <p:cNvPr id="3" name="ZoneTexte 2"/>
          <p:cNvSpPr txBox="1"/>
          <p:nvPr/>
        </p:nvSpPr>
        <p:spPr>
          <a:xfrm>
            <a:off x="1454573" y="2192823"/>
            <a:ext cx="3907808" cy="400110"/>
          </a:xfrm>
          <a:prstGeom prst="rect">
            <a:avLst/>
          </a:prstGeom>
          <a:noFill/>
        </p:spPr>
        <p:txBody>
          <a:bodyPr wrap="square" rtlCol="0">
            <a:spAutoFit/>
          </a:bodyPr>
          <a:lstStyle/>
          <a:p>
            <a:r>
              <a:rPr lang="fr-FR" sz="2000" dirty="0" smtClean="0"/>
              <a:t>A-vous lui en donnez</a:t>
            </a:r>
            <a:endParaRPr lang="fr-FR" sz="2000" dirty="0"/>
          </a:p>
        </p:txBody>
      </p:sp>
      <p:sp>
        <p:nvSpPr>
          <p:cNvPr id="4" name="ZoneTexte 3"/>
          <p:cNvSpPr txBox="1"/>
          <p:nvPr/>
        </p:nvSpPr>
        <p:spPr>
          <a:xfrm>
            <a:off x="1454573" y="2941857"/>
            <a:ext cx="4005504" cy="400110"/>
          </a:xfrm>
          <a:prstGeom prst="rect">
            <a:avLst/>
          </a:prstGeom>
          <a:noFill/>
        </p:spPr>
        <p:txBody>
          <a:bodyPr wrap="square" rtlCol="0">
            <a:spAutoFit/>
          </a:bodyPr>
          <a:lstStyle/>
          <a:p>
            <a:r>
              <a:rPr lang="fr-FR" sz="2000" dirty="0" smtClean="0"/>
              <a:t>B-Vous l’envoyez à la pharmacie</a:t>
            </a:r>
            <a:endParaRPr lang="fr-FR" sz="2000" dirty="0"/>
          </a:p>
        </p:txBody>
      </p:sp>
      <p:sp>
        <p:nvSpPr>
          <p:cNvPr id="5" name="ZoneTexte 4"/>
          <p:cNvSpPr txBox="1"/>
          <p:nvPr/>
        </p:nvSpPr>
        <p:spPr>
          <a:xfrm>
            <a:off x="1454573" y="3788590"/>
            <a:ext cx="7012345" cy="707886"/>
          </a:xfrm>
          <a:prstGeom prst="rect">
            <a:avLst/>
          </a:prstGeom>
          <a:noFill/>
        </p:spPr>
        <p:txBody>
          <a:bodyPr wrap="square" rtlCol="0">
            <a:spAutoFit/>
          </a:bodyPr>
          <a:lstStyle/>
          <a:p>
            <a:r>
              <a:rPr lang="fr-FR" sz="2000" dirty="0" smtClean="0"/>
              <a:t>C-Vous lui conseillez d’aller voir son médecin pour revoir la dose prescrite</a:t>
            </a:r>
            <a:endParaRPr lang="fr-FR" sz="2000" dirty="0"/>
          </a:p>
        </p:txBody>
      </p:sp>
      <p:sp>
        <p:nvSpPr>
          <p:cNvPr id="6" name="ZoneTexte 5"/>
          <p:cNvSpPr txBox="1"/>
          <p:nvPr/>
        </p:nvSpPr>
        <p:spPr>
          <a:xfrm>
            <a:off x="2670336" y="5232380"/>
            <a:ext cx="3549592" cy="769441"/>
          </a:xfrm>
          <a:prstGeom prst="rect">
            <a:avLst/>
          </a:prstGeom>
          <a:noFill/>
        </p:spPr>
        <p:txBody>
          <a:bodyPr wrap="square" rtlCol="0">
            <a:spAutoFit/>
          </a:bodyPr>
          <a:lstStyle/>
          <a:p>
            <a:r>
              <a:rPr lang="fr-FR" sz="4400" dirty="0" smtClean="0"/>
              <a:t>            C</a:t>
            </a:r>
            <a:endParaRPr lang="fr-FR" sz="4400" dirty="0"/>
          </a:p>
        </p:txBody>
      </p:sp>
    </p:spTree>
    <p:extLst>
      <p:ext uri="{BB962C8B-B14F-4D97-AF65-F5344CB8AC3E}">
        <p14:creationId xmlns:p14="http://schemas.microsoft.com/office/powerpoint/2010/main" val="30594309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84535" y="629622"/>
            <a:ext cx="8846844" cy="830997"/>
          </a:xfrm>
          <a:prstGeom prst="rect">
            <a:avLst/>
          </a:prstGeom>
          <a:noFill/>
        </p:spPr>
        <p:txBody>
          <a:bodyPr wrap="square" rtlCol="0">
            <a:spAutoFit/>
          </a:bodyPr>
          <a:lstStyle/>
          <a:p>
            <a:r>
              <a:rPr lang="fr-FR" sz="2400" dirty="0" smtClean="0"/>
              <a:t>En tant que patient, pour déclarer un effet indésirable lié à un médicament (EIM)</a:t>
            </a:r>
            <a:endParaRPr lang="fr-FR" sz="2400" dirty="0"/>
          </a:p>
        </p:txBody>
      </p:sp>
      <p:sp>
        <p:nvSpPr>
          <p:cNvPr id="3" name="ZoneTexte 2"/>
          <p:cNvSpPr txBox="1"/>
          <p:nvPr/>
        </p:nvSpPr>
        <p:spPr>
          <a:xfrm>
            <a:off x="1302603" y="2019135"/>
            <a:ext cx="4895615" cy="461665"/>
          </a:xfrm>
          <a:prstGeom prst="rect">
            <a:avLst/>
          </a:prstGeom>
          <a:noFill/>
        </p:spPr>
        <p:txBody>
          <a:bodyPr wrap="square" rtlCol="0">
            <a:spAutoFit/>
          </a:bodyPr>
          <a:lstStyle/>
          <a:p>
            <a:r>
              <a:rPr lang="fr-FR" sz="2400" dirty="0" err="1" smtClean="0"/>
              <a:t>A-Je</a:t>
            </a:r>
            <a:r>
              <a:rPr lang="fr-FR" sz="2400" dirty="0" smtClean="0"/>
              <a:t> peux demander à mon médecin</a:t>
            </a:r>
          </a:p>
        </p:txBody>
      </p:sp>
      <p:sp>
        <p:nvSpPr>
          <p:cNvPr id="4" name="ZoneTexte 3"/>
          <p:cNvSpPr txBox="1"/>
          <p:nvPr/>
        </p:nvSpPr>
        <p:spPr>
          <a:xfrm>
            <a:off x="1302603" y="3061268"/>
            <a:ext cx="6491304" cy="830997"/>
          </a:xfrm>
          <a:prstGeom prst="rect">
            <a:avLst/>
          </a:prstGeom>
          <a:noFill/>
        </p:spPr>
        <p:txBody>
          <a:bodyPr wrap="square" rtlCol="0">
            <a:spAutoFit/>
          </a:bodyPr>
          <a:lstStyle/>
          <a:p>
            <a:r>
              <a:rPr lang="fr-FR" sz="2400" dirty="0" smtClean="0"/>
              <a:t>B-Je dois me rapprocher d’une association de patients</a:t>
            </a:r>
            <a:endParaRPr lang="fr-FR" sz="2400" dirty="0"/>
          </a:p>
        </p:txBody>
      </p:sp>
      <p:sp>
        <p:nvSpPr>
          <p:cNvPr id="5" name="ZoneTexte 4"/>
          <p:cNvSpPr txBox="1"/>
          <p:nvPr/>
        </p:nvSpPr>
        <p:spPr>
          <a:xfrm>
            <a:off x="1302603" y="4125113"/>
            <a:ext cx="5742307" cy="461665"/>
          </a:xfrm>
          <a:prstGeom prst="rect">
            <a:avLst/>
          </a:prstGeom>
          <a:noFill/>
        </p:spPr>
        <p:txBody>
          <a:bodyPr wrap="square" rtlCol="0">
            <a:spAutoFit/>
          </a:bodyPr>
          <a:lstStyle/>
          <a:p>
            <a:r>
              <a:rPr lang="fr-FR" sz="2400" dirty="0" smtClean="0"/>
              <a:t>C-Je peux effectuer la déclaration moi-même</a:t>
            </a:r>
            <a:endParaRPr lang="fr-FR" sz="2400" dirty="0"/>
          </a:p>
        </p:txBody>
      </p:sp>
      <p:sp>
        <p:nvSpPr>
          <p:cNvPr id="6" name="ZoneTexte 5"/>
          <p:cNvSpPr txBox="1"/>
          <p:nvPr/>
        </p:nvSpPr>
        <p:spPr>
          <a:xfrm>
            <a:off x="3495317" y="5102113"/>
            <a:ext cx="2702901" cy="707886"/>
          </a:xfrm>
          <a:prstGeom prst="rect">
            <a:avLst/>
          </a:prstGeom>
          <a:noFill/>
        </p:spPr>
        <p:txBody>
          <a:bodyPr wrap="square" rtlCol="0">
            <a:spAutoFit/>
          </a:bodyPr>
          <a:lstStyle/>
          <a:p>
            <a:r>
              <a:rPr lang="fr-FR" sz="4000" dirty="0" smtClean="0"/>
              <a:t>A,C</a:t>
            </a:r>
            <a:endParaRPr lang="fr-FR" sz="4000" dirty="0"/>
          </a:p>
        </p:txBody>
      </p:sp>
    </p:spTree>
    <p:extLst>
      <p:ext uri="{BB962C8B-B14F-4D97-AF65-F5344CB8AC3E}">
        <p14:creationId xmlns:p14="http://schemas.microsoft.com/office/powerpoint/2010/main" val="8241478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3680" y="936443"/>
            <a:ext cx="8970320" cy="461665"/>
          </a:xfrm>
          <a:prstGeom prst="rect">
            <a:avLst/>
          </a:prstGeom>
          <a:noFill/>
        </p:spPr>
        <p:txBody>
          <a:bodyPr wrap="square" rtlCol="0">
            <a:spAutoFit/>
          </a:bodyPr>
          <a:lstStyle/>
          <a:p>
            <a:r>
              <a:rPr lang="fr-FR" sz="2400" dirty="0" smtClean="0"/>
              <a:t>Je peux déclarer un effet indésirable lié à la prise d’un médicament : </a:t>
            </a:r>
            <a:endParaRPr lang="fr-FR" sz="2400" dirty="0"/>
          </a:p>
        </p:txBody>
      </p:sp>
      <p:sp>
        <p:nvSpPr>
          <p:cNvPr id="3" name="ZoneTexte 2"/>
          <p:cNvSpPr txBox="1"/>
          <p:nvPr/>
        </p:nvSpPr>
        <p:spPr>
          <a:xfrm>
            <a:off x="542752" y="2040845"/>
            <a:ext cx="7707066" cy="369332"/>
          </a:xfrm>
          <a:prstGeom prst="rect">
            <a:avLst/>
          </a:prstGeom>
          <a:noFill/>
        </p:spPr>
        <p:txBody>
          <a:bodyPr wrap="square" rtlCol="0">
            <a:spAutoFit/>
          </a:bodyPr>
          <a:lstStyle/>
          <a:p>
            <a:r>
              <a:rPr lang="fr-FR" dirty="0" smtClean="0"/>
              <a:t>A-Par le portail des signalements de la Direction Générale de la Santé</a:t>
            </a:r>
            <a:endParaRPr lang="fr-FR" dirty="0"/>
          </a:p>
        </p:txBody>
      </p:sp>
      <p:sp>
        <p:nvSpPr>
          <p:cNvPr id="4" name="ZoneTexte 3"/>
          <p:cNvSpPr txBox="1"/>
          <p:nvPr/>
        </p:nvSpPr>
        <p:spPr>
          <a:xfrm>
            <a:off x="542752" y="3158968"/>
            <a:ext cx="5492642" cy="369332"/>
          </a:xfrm>
          <a:prstGeom prst="rect">
            <a:avLst/>
          </a:prstGeom>
          <a:noFill/>
        </p:spPr>
        <p:txBody>
          <a:bodyPr wrap="square" rtlCol="0">
            <a:spAutoFit/>
          </a:bodyPr>
          <a:lstStyle/>
          <a:p>
            <a:r>
              <a:rPr lang="fr-FR" dirty="0" err="1" smtClean="0"/>
              <a:t>B-En</a:t>
            </a:r>
            <a:r>
              <a:rPr lang="fr-FR" dirty="0" smtClean="0"/>
              <a:t> écrivant à la ministre de la Santé</a:t>
            </a:r>
            <a:endParaRPr lang="fr-FR" dirty="0"/>
          </a:p>
        </p:txBody>
      </p:sp>
      <p:sp>
        <p:nvSpPr>
          <p:cNvPr id="5" name="ZoneTexte 4"/>
          <p:cNvSpPr txBox="1"/>
          <p:nvPr/>
        </p:nvSpPr>
        <p:spPr>
          <a:xfrm>
            <a:off x="542752" y="4038268"/>
            <a:ext cx="8601248" cy="646331"/>
          </a:xfrm>
          <a:prstGeom prst="rect">
            <a:avLst/>
          </a:prstGeom>
          <a:noFill/>
        </p:spPr>
        <p:txBody>
          <a:bodyPr wrap="square" rtlCol="0">
            <a:spAutoFit/>
          </a:bodyPr>
          <a:lstStyle/>
          <a:p>
            <a:r>
              <a:rPr lang="fr-FR" dirty="0" smtClean="0"/>
              <a:t>C- En téléphonant à l’ANSES (Agence Nationale de </a:t>
            </a:r>
            <a:r>
              <a:rPr lang="fr-FR" dirty="0" err="1" smtClean="0"/>
              <a:t>SEcurité</a:t>
            </a:r>
            <a:r>
              <a:rPr lang="fr-FR" dirty="0" smtClean="0"/>
              <a:t> Sanitaire, alimentation, environnement</a:t>
            </a:r>
            <a:r>
              <a:rPr lang="fr-FR" dirty="0"/>
              <a:t>,</a:t>
            </a:r>
            <a:r>
              <a:rPr lang="fr-FR" dirty="0" smtClean="0"/>
              <a:t> travail)  : 01 49 77 13 50</a:t>
            </a:r>
            <a:endParaRPr lang="fr-FR" dirty="0"/>
          </a:p>
        </p:txBody>
      </p:sp>
      <p:sp>
        <p:nvSpPr>
          <p:cNvPr id="6" name="ZoneTexte 5"/>
          <p:cNvSpPr txBox="1"/>
          <p:nvPr/>
        </p:nvSpPr>
        <p:spPr>
          <a:xfrm>
            <a:off x="4179183" y="5379581"/>
            <a:ext cx="694721" cy="769441"/>
          </a:xfrm>
          <a:prstGeom prst="rect">
            <a:avLst/>
          </a:prstGeom>
          <a:noFill/>
        </p:spPr>
        <p:txBody>
          <a:bodyPr wrap="square" rtlCol="0">
            <a:spAutoFit/>
          </a:bodyPr>
          <a:lstStyle/>
          <a:p>
            <a:r>
              <a:rPr lang="fr-FR" sz="4400" dirty="0" smtClean="0"/>
              <a:t>A</a:t>
            </a:r>
            <a:endParaRPr lang="fr-FR" sz="4400" dirty="0"/>
          </a:p>
        </p:txBody>
      </p:sp>
      <p:sp>
        <p:nvSpPr>
          <p:cNvPr id="7" name="Rectangle 6"/>
          <p:cNvSpPr/>
          <p:nvPr/>
        </p:nvSpPr>
        <p:spPr>
          <a:xfrm>
            <a:off x="868402" y="6149022"/>
            <a:ext cx="8086992" cy="369332"/>
          </a:xfrm>
          <a:prstGeom prst="rect">
            <a:avLst/>
          </a:prstGeom>
        </p:spPr>
        <p:txBody>
          <a:bodyPr wrap="square">
            <a:spAutoFit/>
          </a:bodyPr>
          <a:lstStyle/>
          <a:p>
            <a:r>
              <a:rPr lang="fr-FR" dirty="0" err="1">
                <a:solidFill>
                  <a:srgbClr val="0000FF"/>
                </a:solidFill>
              </a:rPr>
              <a:t>https</a:t>
            </a:r>
            <a:r>
              <a:rPr lang="fr-FR" dirty="0">
                <a:solidFill>
                  <a:srgbClr val="0000FF"/>
                </a:solidFill>
              </a:rPr>
              <a:t>://</a:t>
            </a:r>
            <a:r>
              <a:rPr lang="fr-FR" dirty="0" err="1">
                <a:solidFill>
                  <a:srgbClr val="0000FF"/>
                </a:solidFill>
              </a:rPr>
              <a:t>solidarites-sante.gouv.fr</a:t>
            </a:r>
            <a:r>
              <a:rPr lang="fr-FR" dirty="0">
                <a:solidFill>
                  <a:srgbClr val="0000FF"/>
                </a:solidFill>
              </a:rPr>
              <a:t>/soins-et-maladies/signalement-sante-</a:t>
            </a:r>
            <a:r>
              <a:rPr lang="fr-FR" dirty="0" err="1">
                <a:solidFill>
                  <a:srgbClr val="0000FF"/>
                </a:solidFill>
              </a:rPr>
              <a:t>gouv</a:t>
            </a:r>
            <a:r>
              <a:rPr lang="fr-FR" dirty="0">
                <a:solidFill>
                  <a:srgbClr val="0000FF"/>
                </a:solidFill>
              </a:rPr>
              <a:t>-</a:t>
            </a:r>
            <a:r>
              <a:rPr lang="fr-FR" dirty="0" err="1">
                <a:solidFill>
                  <a:srgbClr val="0000FF"/>
                </a:solidFill>
              </a:rPr>
              <a:t>fr</a:t>
            </a:r>
            <a:r>
              <a:rPr lang="fr-FR" dirty="0">
                <a:solidFill>
                  <a:srgbClr val="0000FF"/>
                </a:solidFill>
              </a:rPr>
              <a:t>/</a:t>
            </a:r>
          </a:p>
        </p:txBody>
      </p:sp>
    </p:spTree>
    <p:extLst>
      <p:ext uri="{BB962C8B-B14F-4D97-AF65-F5344CB8AC3E}">
        <p14:creationId xmlns:p14="http://schemas.microsoft.com/office/powerpoint/2010/main" val="13607419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825023"/>
            <a:ext cx="9042234" cy="954107"/>
          </a:xfrm>
          <a:prstGeom prst="rect">
            <a:avLst/>
          </a:prstGeom>
          <a:noFill/>
        </p:spPr>
        <p:txBody>
          <a:bodyPr wrap="square" rtlCol="0">
            <a:spAutoFit/>
          </a:bodyPr>
          <a:lstStyle/>
          <a:p>
            <a:r>
              <a:rPr lang="fr-FR" sz="2800" dirty="0" smtClean="0"/>
              <a:t>J’ai déclaré un Evènement indésirable grave (EIM) sur le portail des signalements :</a:t>
            </a:r>
            <a:endParaRPr lang="fr-FR" sz="2800" dirty="0"/>
          </a:p>
        </p:txBody>
      </p:sp>
      <p:sp>
        <p:nvSpPr>
          <p:cNvPr id="3" name="ZoneTexte 2"/>
          <p:cNvSpPr txBox="1"/>
          <p:nvPr/>
        </p:nvSpPr>
        <p:spPr>
          <a:xfrm>
            <a:off x="1302603" y="1910579"/>
            <a:ext cx="7392270" cy="830997"/>
          </a:xfrm>
          <a:prstGeom prst="rect">
            <a:avLst/>
          </a:prstGeom>
          <a:noFill/>
        </p:spPr>
        <p:txBody>
          <a:bodyPr wrap="square" rtlCol="0">
            <a:spAutoFit/>
          </a:bodyPr>
          <a:lstStyle/>
          <a:p>
            <a:r>
              <a:rPr lang="fr-FR" sz="2400" dirty="0" smtClean="0"/>
              <a:t>A-Ma déclaration est directement enregistrée sur une base national d’EIM</a:t>
            </a:r>
            <a:endParaRPr lang="fr-FR" sz="2400" dirty="0"/>
          </a:p>
        </p:txBody>
      </p:sp>
      <p:sp>
        <p:nvSpPr>
          <p:cNvPr id="4" name="ZoneTexte 3"/>
          <p:cNvSpPr txBox="1"/>
          <p:nvPr/>
        </p:nvSpPr>
        <p:spPr>
          <a:xfrm>
            <a:off x="1302603" y="3012114"/>
            <a:ext cx="7739631" cy="461665"/>
          </a:xfrm>
          <a:prstGeom prst="rect">
            <a:avLst/>
          </a:prstGeom>
          <a:noFill/>
        </p:spPr>
        <p:txBody>
          <a:bodyPr wrap="square" rtlCol="0">
            <a:spAutoFit/>
          </a:bodyPr>
          <a:lstStyle/>
          <a:p>
            <a:r>
              <a:rPr lang="fr-FR" sz="2400" dirty="0" smtClean="0"/>
              <a:t>B-Ma déclaration est traitée par le ministère de la Santé</a:t>
            </a:r>
            <a:endParaRPr lang="fr-FR" sz="2400" dirty="0"/>
          </a:p>
        </p:txBody>
      </p:sp>
      <p:sp>
        <p:nvSpPr>
          <p:cNvPr id="5" name="ZoneTexte 4"/>
          <p:cNvSpPr txBox="1"/>
          <p:nvPr/>
        </p:nvSpPr>
        <p:spPr>
          <a:xfrm>
            <a:off x="1302603" y="3961186"/>
            <a:ext cx="7739631" cy="830997"/>
          </a:xfrm>
          <a:prstGeom prst="rect">
            <a:avLst/>
          </a:prstGeom>
          <a:noFill/>
        </p:spPr>
        <p:txBody>
          <a:bodyPr wrap="square" rtlCol="0">
            <a:spAutoFit/>
          </a:bodyPr>
          <a:lstStyle/>
          <a:p>
            <a:r>
              <a:rPr lang="fr-FR" sz="2400" dirty="0" smtClean="0"/>
              <a:t>C-Ma déclaration est analysée et </a:t>
            </a:r>
            <a:r>
              <a:rPr lang="fr-FR" sz="2400" dirty="0" err="1" smtClean="0"/>
              <a:t>renregistrée</a:t>
            </a:r>
            <a:r>
              <a:rPr lang="fr-FR" sz="2400" dirty="0" smtClean="0"/>
              <a:t> par le Centre Régional de Pharmacovigilance dont je dépends.</a:t>
            </a:r>
            <a:endParaRPr lang="fr-FR" sz="2400" dirty="0"/>
          </a:p>
        </p:txBody>
      </p:sp>
      <p:sp>
        <p:nvSpPr>
          <p:cNvPr id="6" name="ZoneTexte 5"/>
          <p:cNvSpPr txBox="1"/>
          <p:nvPr/>
        </p:nvSpPr>
        <p:spPr>
          <a:xfrm>
            <a:off x="3375912" y="5232380"/>
            <a:ext cx="2095020" cy="769441"/>
          </a:xfrm>
          <a:prstGeom prst="rect">
            <a:avLst/>
          </a:prstGeom>
          <a:noFill/>
        </p:spPr>
        <p:txBody>
          <a:bodyPr wrap="square" rtlCol="0">
            <a:spAutoFit/>
          </a:bodyPr>
          <a:lstStyle/>
          <a:p>
            <a:r>
              <a:rPr lang="fr-FR" sz="4400" dirty="0" smtClean="0"/>
              <a:t>      C</a:t>
            </a:r>
            <a:endParaRPr lang="fr-FR" sz="4400" dirty="0"/>
          </a:p>
        </p:txBody>
      </p:sp>
    </p:spTree>
    <p:extLst>
      <p:ext uri="{BB962C8B-B14F-4D97-AF65-F5344CB8AC3E}">
        <p14:creationId xmlns:p14="http://schemas.microsoft.com/office/powerpoint/2010/main" val="13227945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0"/>
            <a:ext cx="7772400" cy="762000"/>
          </a:xfrm>
        </p:spPr>
        <p:txBody>
          <a:bodyPr/>
          <a:lstStyle/>
          <a:p>
            <a:r>
              <a:rPr lang="fr-FR" sz="3200" b="1"/>
              <a:t>Quelques dates:</a:t>
            </a:r>
          </a:p>
        </p:txBody>
      </p:sp>
      <p:sp>
        <p:nvSpPr>
          <p:cNvPr id="4099" name="Rectangle 3"/>
          <p:cNvSpPr>
            <a:spLocks noGrp="1" noChangeArrowheads="1"/>
          </p:cNvSpPr>
          <p:nvPr>
            <p:ph type="body" idx="1"/>
          </p:nvPr>
        </p:nvSpPr>
        <p:spPr>
          <a:xfrm>
            <a:off x="533400" y="990600"/>
            <a:ext cx="7772400" cy="1905000"/>
          </a:xfrm>
        </p:spPr>
        <p:txBody>
          <a:bodyPr/>
          <a:lstStyle/>
          <a:p>
            <a:r>
              <a:rPr lang="fr-FR" sz="2800" b="1" dirty="0"/>
              <a:t>6 Juin 1944 : la médecine devient </a:t>
            </a:r>
          </a:p>
          <a:p>
            <a:pPr>
              <a:buFontTx/>
              <a:buNone/>
            </a:pPr>
            <a:r>
              <a:rPr lang="fr-FR" sz="2800" b="1" dirty="0"/>
              <a:t>                           -efficace : la pénicilline</a:t>
            </a:r>
          </a:p>
          <a:p>
            <a:pPr>
              <a:buFontTx/>
              <a:buNone/>
            </a:pPr>
            <a:r>
              <a:rPr lang="fr-FR" sz="2800" b="1" dirty="0"/>
              <a:t>                           -scientifique : les statistiques </a:t>
            </a:r>
          </a:p>
          <a:p>
            <a:endParaRPr lang="fr-FR" sz="2800" b="1" dirty="0"/>
          </a:p>
        </p:txBody>
      </p:sp>
      <p:sp>
        <p:nvSpPr>
          <p:cNvPr id="4100" name="Text Box 4"/>
          <p:cNvSpPr txBox="1">
            <a:spLocks noChangeArrowheads="1"/>
          </p:cNvSpPr>
          <p:nvPr/>
        </p:nvSpPr>
        <p:spPr bwMode="auto">
          <a:xfrm>
            <a:off x="577686" y="2636912"/>
            <a:ext cx="7315200" cy="1421928"/>
          </a:xfrm>
          <a:prstGeom prst="rect">
            <a:avLst/>
          </a:prstGeom>
          <a:noFill/>
          <a:ln w="9525">
            <a:noFill/>
            <a:miter lim="800000"/>
            <a:headEnd/>
            <a:tailEnd/>
          </a:ln>
          <a:effectLst/>
        </p:spPr>
        <p:txBody>
          <a:bodyPr>
            <a:spAutoFit/>
          </a:bodyPr>
          <a:lstStyle/>
          <a:p>
            <a:pPr>
              <a:lnSpc>
                <a:spcPct val="90000"/>
              </a:lnSpc>
              <a:spcBef>
                <a:spcPct val="20000"/>
              </a:spcBef>
              <a:buFontTx/>
              <a:buChar char="•"/>
            </a:pPr>
            <a:r>
              <a:rPr lang="fr-FR" sz="2800" b="1" dirty="0">
                <a:latin typeface="Times New Roman" pitchFamily="18" charset="0"/>
              </a:rPr>
              <a:t>  </a:t>
            </a:r>
            <a:r>
              <a:rPr lang="fr-FR" sz="2800" b="1" dirty="0">
                <a:latin typeface="Calibri" panose="020F0502020204030204" pitchFamily="34" charset="0"/>
              </a:rPr>
              <a:t>1970 : Jacques Dutronc : « 700 millions de chinois et moi et moi… »</a:t>
            </a:r>
          </a:p>
          <a:p>
            <a:pPr>
              <a:spcBef>
                <a:spcPct val="50000"/>
              </a:spcBef>
            </a:pPr>
            <a:endParaRPr lang="fr-FR" sz="2400" dirty="0">
              <a:latin typeface="Calibri" panose="020F0502020204030204" pitchFamily="34" charset="0"/>
            </a:endParaRPr>
          </a:p>
        </p:txBody>
      </p:sp>
      <p:sp>
        <p:nvSpPr>
          <p:cNvPr id="4101" name="Text Box 5"/>
          <p:cNvSpPr txBox="1">
            <a:spLocks noChangeArrowheads="1"/>
          </p:cNvSpPr>
          <p:nvPr/>
        </p:nvSpPr>
        <p:spPr bwMode="auto">
          <a:xfrm>
            <a:off x="539750" y="3500438"/>
            <a:ext cx="7924800" cy="1939925"/>
          </a:xfrm>
          <a:prstGeom prst="rect">
            <a:avLst/>
          </a:prstGeom>
          <a:noFill/>
          <a:ln w="9525">
            <a:noFill/>
            <a:miter lim="800000"/>
            <a:headEnd/>
            <a:tailEnd/>
          </a:ln>
          <a:effectLst/>
        </p:spPr>
        <p:txBody>
          <a:bodyPr>
            <a:spAutoFit/>
          </a:bodyPr>
          <a:lstStyle/>
          <a:p>
            <a:pPr>
              <a:lnSpc>
                <a:spcPct val="90000"/>
              </a:lnSpc>
              <a:spcBef>
                <a:spcPct val="20000"/>
              </a:spcBef>
              <a:buFontTx/>
              <a:buChar char="•"/>
            </a:pPr>
            <a:r>
              <a:rPr lang="fr-FR" sz="3200" b="1" dirty="0">
                <a:latin typeface="Times New Roman" pitchFamily="18" charset="0"/>
              </a:rPr>
              <a:t>  </a:t>
            </a:r>
            <a:r>
              <a:rPr lang="fr-FR" sz="2800" b="1" dirty="0">
                <a:latin typeface="Calibri" panose="020F0502020204030204" pitchFamily="34" charset="0"/>
              </a:rPr>
              <a:t>Les années 1980 : recherche du sens</a:t>
            </a:r>
          </a:p>
          <a:p>
            <a:pPr>
              <a:lnSpc>
                <a:spcPct val="90000"/>
              </a:lnSpc>
              <a:spcBef>
                <a:spcPct val="20000"/>
              </a:spcBef>
            </a:pPr>
            <a:r>
              <a:rPr lang="fr-FR" sz="2800" b="1" dirty="0">
                <a:latin typeface="Calibri" panose="020F0502020204030204" pitchFamily="34" charset="0"/>
              </a:rPr>
              <a:t>                          </a:t>
            </a:r>
            <a:r>
              <a:rPr lang="fr-FR" sz="2800" b="1" dirty="0" smtClean="0">
                <a:latin typeface="Calibri" panose="020F0502020204030204" pitchFamily="34" charset="0"/>
              </a:rPr>
              <a:t>         AMP</a:t>
            </a:r>
            <a:endParaRPr lang="fr-FR" sz="2800" b="1" dirty="0">
              <a:latin typeface="Calibri" panose="020F0502020204030204" pitchFamily="34" charset="0"/>
            </a:endParaRPr>
          </a:p>
          <a:p>
            <a:pPr>
              <a:lnSpc>
                <a:spcPct val="90000"/>
              </a:lnSpc>
              <a:spcBef>
                <a:spcPct val="20000"/>
              </a:spcBef>
            </a:pPr>
            <a:r>
              <a:rPr lang="fr-FR" sz="2800" b="1" dirty="0">
                <a:latin typeface="Calibri" panose="020F0502020204030204" pitchFamily="34" charset="0"/>
              </a:rPr>
              <a:t>                          </a:t>
            </a:r>
            <a:r>
              <a:rPr lang="fr-FR" sz="2800" b="1" dirty="0" smtClean="0">
                <a:latin typeface="Calibri" panose="020F0502020204030204" pitchFamily="34" charset="0"/>
              </a:rPr>
              <a:t>         génome </a:t>
            </a:r>
            <a:r>
              <a:rPr lang="fr-FR" sz="2800" b="1" dirty="0">
                <a:latin typeface="Calibri" panose="020F0502020204030204" pitchFamily="34" charset="0"/>
              </a:rPr>
              <a:t>humain décrypté </a:t>
            </a:r>
          </a:p>
          <a:p>
            <a:pPr>
              <a:lnSpc>
                <a:spcPct val="90000"/>
              </a:lnSpc>
              <a:spcBef>
                <a:spcPct val="20000"/>
              </a:spcBef>
            </a:pPr>
            <a:r>
              <a:rPr lang="fr-FR" sz="2800" b="1" dirty="0">
                <a:latin typeface="Calibri" panose="020F0502020204030204" pitchFamily="34" charset="0"/>
              </a:rPr>
              <a:t>                          </a:t>
            </a:r>
            <a:r>
              <a:rPr lang="fr-FR" sz="2800" b="1" dirty="0" smtClean="0">
                <a:latin typeface="Calibri" panose="020F0502020204030204" pitchFamily="34" charset="0"/>
              </a:rPr>
              <a:t>         affaire </a:t>
            </a:r>
            <a:r>
              <a:rPr lang="fr-FR" sz="2800" b="1" dirty="0">
                <a:latin typeface="Calibri" panose="020F0502020204030204" pitchFamily="34" charset="0"/>
              </a:rPr>
              <a:t>sang contaminé….</a:t>
            </a:r>
          </a:p>
        </p:txBody>
      </p:sp>
      <p:sp>
        <p:nvSpPr>
          <p:cNvPr id="4102" name="Text Box 6"/>
          <p:cNvSpPr txBox="1">
            <a:spLocks noChangeArrowheads="1"/>
          </p:cNvSpPr>
          <p:nvPr/>
        </p:nvSpPr>
        <p:spPr bwMode="auto">
          <a:xfrm>
            <a:off x="609600" y="5486400"/>
            <a:ext cx="6705600" cy="1220788"/>
          </a:xfrm>
          <a:prstGeom prst="rect">
            <a:avLst/>
          </a:prstGeom>
          <a:noFill/>
          <a:ln w="9525">
            <a:noFill/>
            <a:miter lim="800000"/>
            <a:headEnd/>
            <a:tailEnd/>
          </a:ln>
          <a:effectLst/>
        </p:spPr>
        <p:txBody>
          <a:bodyPr>
            <a:spAutoFit/>
          </a:bodyPr>
          <a:lstStyle/>
          <a:p>
            <a:pPr>
              <a:spcBef>
                <a:spcPct val="20000"/>
              </a:spcBef>
              <a:buFontTx/>
              <a:buChar char="•"/>
            </a:pPr>
            <a:r>
              <a:rPr lang="fr-FR" sz="3200" b="1" dirty="0">
                <a:latin typeface="Times New Roman" pitchFamily="18" charset="0"/>
              </a:rPr>
              <a:t>  </a:t>
            </a:r>
            <a:r>
              <a:rPr lang="fr-FR" sz="2800" b="1" dirty="0">
                <a:latin typeface="Calibri" panose="020F0502020204030204" pitchFamily="34" charset="0"/>
              </a:rPr>
              <a:t>1983 : création du CCNE</a:t>
            </a:r>
          </a:p>
          <a:p>
            <a:pPr>
              <a:spcBef>
                <a:spcPct val="50000"/>
              </a:spcBef>
            </a:pPr>
            <a:endParaRPr lang="fr-FR" sz="2800" dirty="0">
              <a:latin typeface="Calibri" panose="020F0502020204030204" pitchFamily="34" charset="0"/>
            </a:endParaRPr>
          </a:p>
        </p:txBody>
      </p:sp>
      <p:sp>
        <p:nvSpPr>
          <p:cNvPr id="4103" name="Text Box 7"/>
          <p:cNvSpPr txBox="1">
            <a:spLocks noChangeArrowheads="1"/>
          </p:cNvSpPr>
          <p:nvPr/>
        </p:nvSpPr>
        <p:spPr bwMode="auto">
          <a:xfrm>
            <a:off x="609600" y="6096000"/>
            <a:ext cx="5638800" cy="1138773"/>
          </a:xfrm>
          <a:prstGeom prst="rect">
            <a:avLst/>
          </a:prstGeom>
          <a:noFill/>
          <a:ln w="9525">
            <a:noFill/>
            <a:miter lim="800000"/>
            <a:headEnd/>
            <a:tailEnd/>
          </a:ln>
          <a:effectLst/>
        </p:spPr>
        <p:txBody>
          <a:bodyPr>
            <a:spAutoFit/>
          </a:bodyPr>
          <a:lstStyle/>
          <a:p>
            <a:pPr>
              <a:spcBef>
                <a:spcPct val="20000"/>
              </a:spcBef>
              <a:buFontTx/>
              <a:buChar char="•"/>
            </a:pPr>
            <a:r>
              <a:rPr lang="fr-FR" sz="3200" b="1" dirty="0">
                <a:latin typeface="Times New Roman" pitchFamily="18" charset="0"/>
              </a:rPr>
              <a:t>  </a:t>
            </a:r>
            <a:r>
              <a:rPr lang="fr-FR" sz="2800" b="1" dirty="0">
                <a:latin typeface="Calibri" panose="020F0502020204030204" pitchFamily="34" charset="0"/>
              </a:rPr>
              <a:t>1988 : loi </a:t>
            </a:r>
            <a:r>
              <a:rPr lang="fr-FR" sz="2800" b="1" dirty="0" err="1">
                <a:latin typeface="Calibri" panose="020F0502020204030204" pitchFamily="34" charset="0"/>
              </a:rPr>
              <a:t>Huriet-Sérusclat</a:t>
            </a:r>
            <a:r>
              <a:rPr lang="fr-FR" sz="2800" b="1" dirty="0">
                <a:latin typeface="Calibri" panose="020F0502020204030204" pitchFamily="34" charset="0"/>
              </a:rPr>
              <a:t>                        </a:t>
            </a:r>
            <a:r>
              <a:rPr lang="fr-FR" sz="3200" b="1" dirty="0">
                <a:latin typeface="Calibri" panose="020F0502020204030204" pitchFamily="34" charset="0"/>
              </a:rPr>
              <a:t>                                                                               </a:t>
            </a:r>
          </a:p>
          <a:p>
            <a:pPr>
              <a:spcBef>
                <a:spcPct val="50000"/>
              </a:spcBef>
            </a:pPr>
            <a:endParaRPr lang="fr-FR" sz="2400" dirty="0">
              <a:latin typeface="Times New Roman" pitchFamily="18" charset="0"/>
            </a:endParaRPr>
          </a:p>
        </p:txBody>
      </p:sp>
    </p:spTree>
    <p:extLst>
      <p:ext uri="{BB962C8B-B14F-4D97-AF65-F5344CB8AC3E}">
        <p14:creationId xmlns:p14="http://schemas.microsoft.com/office/powerpoint/2010/main" val="313559654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00"/>
                                        </p:tgtEl>
                                        <p:attrNameLst>
                                          <p:attrName>style.visibility</p:attrName>
                                        </p:attrNameLst>
                                      </p:cBhvr>
                                      <p:to>
                                        <p:strVal val="visible"/>
                                      </p:to>
                                    </p:set>
                                    <p:anim calcmode="lin" valueType="num">
                                      <p:cBhvr additive="base">
                                        <p:cTn id="19" dur="500" fill="hold"/>
                                        <p:tgtEl>
                                          <p:spTgt spid="4100"/>
                                        </p:tgtEl>
                                        <p:attrNameLst>
                                          <p:attrName>ppt_x</p:attrName>
                                        </p:attrNameLst>
                                      </p:cBhvr>
                                      <p:tavLst>
                                        <p:tav tm="0">
                                          <p:val>
                                            <p:strVal val="0-#ppt_w/2"/>
                                          </p:val>
                                        </p:tav>
                                        <p:tav tm="100000">
                                          <p:val>
                                            <p:strVal val="#ppt_x"/>
                                          </p:val>
                                        </p:tav>
                                      </p:tavLst>
                                    </p:anim>
                                    <p:anim calcmode="lin" valueType="num">
                                      <p:cBhvr additive="base">
                                        <p:cTn id="20" dur="500" fill="hold"/>
                                        <p:tgtEl>
                                          <p:spTgt spid="410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4101">
                                            <p:txEl>
                                              <p:pRg st="0" end="0"/>
                                            </p:txEl>
                                          </p:spTgt>
                                        </p:tgtEl>
                                        <p:attrNameLst>
                                          <p:attrName>style.visibility</p:attrName>
                                        </p:attrNameLst>
                                      </p:cBhvr>
                                      <p:to>
                                        <p:strVal val="visible"/>
                                      </p:to>
                                    </p:set>
                                    <p:anim calcmode="lin" valueType="num">
                                      <p:cBhvr>
                                        <p:cTn id="25" dur="1000" fill="hold"/>
                                        <p:tgtEl>
                                          <p:spTgt spid="4101">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4101">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410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410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4101">
                                            <p:txEl>
                                              <p:pRg st="1" end="1"/>
                                            </p:txEl>
                                          </p:spTgt>
                                        </p:tgtEl>
                                        <p:attrNameLst>
                                          <p:attrName>style.visibility</p:attrName>
                                        </p:attrNameLst>
                                      </p:cBhvr>
                                      <p:to>
                                        <p:strVal val="visible"/>
                                      </p:to>
                                    </p:set>
                                    <p:anim calcmode="lin" valueType="num">
                                      <p:cBhvr>
                                        <p:cTn id="33" dur="1000" fill="hold"/>
                                        <p:tgtEl>
                                          <p:spTgt spid="4101">
                                            <p:txEl>
                                              <p:pRg st="1" end="1"/>
                                            </p:txEl>
                                          </p:spTgt>
                                        </p:tgtEl>
                                        <p:attrNameLst>
                                          <p:attrName>ppt_w</p:attrName>
                                        </p:attrNameLst>
                                      </p:cBhvr>
                                      <p:tavLst>
                                        <p:tav tm="0">
                                          <p:val>
                                            <p:fltVal val="0"/>
                                          </p:val>
                                        </p:tav>
                                        <p:tav tm="100000">
                                          <p:val>
                                            <p:strVal val="#ppt_w"/>
                                          </p:val>
                                        </p:tav>
                                      </p:tavLst>
                                    </p:anim>
                                    <p:anim calcmode="lin" valueType="num">
                                      <p:cBhvr>
                                        <p:cTn id="34" dur="1000" fill="hold"/>
                                        <p:tgtEl>
                                          <p:spTgt spid="4101">
                                            <p:txEl>
                                              <p:pRg st="1" end="1"/>
                                            </p:txEl>
                                          </p:spTgt>
                                        </p:tgtEl>
                                        <p:attrNameLst>
                                          <p:attrName>ppt_h</p:attrName>
                                        </p:attrNameLst>
                                      </p:cBhvr>
                                      <p:tavLst>
                                        <p:tav tm="0">
                                          <p:val>
                                            <p:fltVal val="0"/>
                                          </p:val>
                                        </p:tav>
                                        <p:tav tm="100000">
                                          <p:val>
                                            <p:strVal val="#ppt_h"/>
                                          </p:val>
                                        </p:tav>
                                      </p:tavLst>
                                    </p:anim>
                                    <p:anim calcmode="lin" valueType="num">
                                      <p:cBhvr>
                                        <p:cTn id="35" dur="1000" fill="hold"/>
                                        <p:tgtEl>
                                          <p:spTgt spid="410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410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p:stCondLst>
                        <p:cond delay="indefinite"/>
                      </p:stCondLst>
                      <p:childTnLst>
                        <p:par>
                          <p:cTn id="38" fill="hold">
                            <p:stCondLst>
                              <p:cond delay="0"/>
                            </p:stCondLst>
                            <p:childTnLst>
                              <p:par>
                                <p:cTn id="39" presetID="15" presetClass="entr" presetSubtype="0" fill="hold" grpId="0" nodeType="clickEffect">
                                  <p:stCondLst>
                                    <p:cond delay="0"/>
                                  </p:stCondLst>
                                  <p:childTnLst>
                                    <p:set>
                                      <p:cBhvr>
                                        <p:cTn id="40" dur="1" fill="hold">
                                          <p:stCondLst>
                                            <p:cond delay="0"/>
                                          </p:stCondLst>
                                        </p:cTn>
                                        <p:tgtEl>
                                          <p:spTgt spid="4101">
                                            <p:txEl>
                                              <p:pRg st="2" end="2"/>
                                            </p:txEl>
                                          </p:spTgt>
                                        </p:tgtEl>
                                        <p:attrNameLst>
                                          <p:attrName>style.visibility</p:attrName>
                                        </p:attrNameLst>
                                      </p:cBhvr>
                                      <p:to>
                                        <p:strVal val="visible"/>
                                      </p:to>
                                    </p:set>
                                    <p:anim calcmode="lin" valueType="num">
                                      <p:cBhvr>
                                        <p:cTn id="41" dur="1000" fill="hold"/>
                                        <p:tgtEl>
                                          <p:spTgt spid="4101">
                                            <p:txEl>
                                              <p:pRg st="2" end="2"/>
                                            </p:txEl>
                                          </p:spTgt>
                                        </p:tgtEl>
                                        <p:attrNameLst>
                                          <p:attrName>ppt_w</p:attrName>
                                        </p:attrNameLst>
                                      </p:cBhvr>
                                      <p:tavLst>
                                        <p:tav tm="0">
                                          <p:val>
                                            <p:fltVal val="0"/>
                                          </p:val>
                                        </p:tav>
                                        <p:tav tm="100000">
                                          <p:val>
                                            <p:strVal val="#ppt_w"/>
                                          </p:val>
                                        </p:tav>
                                      </p:tavLst>
                                    </p:anim>
                                    <p:anim calcmode="lin" valueType="num">
                                      <p:cBhvr>
                                        <p:cTn id="42" dur="1000" fill="hold"/>
                                        <p:tgtEl>
                                          <p:spTgt spid="4101">
                                            <p:txEl>
                                              <p:pRg st="2" end="2"/>
                                            </p:txEl>
                                          </p:spTgt>
                                        </p:tgtEl>
                                        <p:attrNameLst>
                                          <p:attrName>ppt_h</p:attrName>
                                        </p:attrNameLst>
                                      </p:cBhvr>
                                      <p:tavLst>
                                        <p:tav tm="0">
                                          <p:val>
                                            <p:fltVal val="0"/>
                                          </p:val>
                                        </p:tav>
                                        <p:tav tm="100000">
                                          <p:val>
                                            <p:strVal val="#ppt_h"/>
                                          </p:val>
                                        </p:tav>
                                      </p:tavLst>
                                    </p:anim>
                                    <p:anim calcmode="lin" valueType="num">
                                      <p:cBhvr>
                                        <p:cTn id="43" dur="1000" fill="hold"/>
                                        <p:tgtEl>
                                          <p:spTgt spid="410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410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ntr" presetSubtype="0" fill="hold" grpId="0" nodeType="clickEffect">
                                  <p:stCondLst>
                                    <p:cond delay="0"/>
                                  </p:stCondLst>
                                  <p:childTnLst>
                                    <p:set>
                                      <p:cBhvr>
                                        <p:cTn id="48" dur="1" fill="hold">
                                          <p:stCondLst>
                                            <p:cond delay="0"/>
                                          </p:stCondLst>
                                        </p:cTn>
                                        <p:tgtEl>
                                          <p:spTgt spid="4101">
                                            <p:txEl>
                                              <p:pRg st="3" end="3"/>
                                            </p:txEl>
                                          </p:spTgt>
                                        </p:tgtEl>
                                        <p:attrNameLst>
                                          <p:attrName>style.visibility</p:attrName>
                                        </p:attrNameLst>
                                      </p:cBhvr>
                                      <p:to>
                                        <p:strVal val="visible"/>
                                      </p:to>
                                    </p:set>
                                    <p:anim calcmode="lin" valueType="num">
                                      <p:cBhvr>
                                        <p:cTn id="49" dur="1000" fill="hold"/>
                                        <p:tgtEl>
                                          <p:spTgt spid="4101">
                                            <p:txEl>
                                              <p:pRg st="3" end="3"/>
                                            </p:txEl>
                                          </p:spTgt>
                                        </p:tgtEl>
                                        <p:attrNameLst>
                                          <p:attrName>ppt_w</p:attrName>
                                        </p:attrNameLst>
                                      </p:cBhvr>
                                      <p:tavLst>
                                        <p:tav tm="0">
                                          <p:val>
                                            <p:fltVal val="0"/>
                                          </p:val>
                                        </p:tav>
                                        <p:tav tm="100000">
                                          <p:val>
                                            <p:strVal val="#ppt_w"/>
                                          </p:val>
                                        </p:tav>
                                      </p:tavLst>
                                    </p:anim>
                                    <p:anim calcmode="lin" valueType="num">
                                      <p:cBhvr>
                                        <p:cTn id="50" dur="1000" fill="hold"/>
                                        <p:tgtEl>
                                          <p:spTgt spid="4101">
                                            <p:txEl>
                                              <p:pRg st="3" end="3"/>
                                            </p:txEl>
                                          </p:spTgt>
                                        </p:tgtEl>
                                        <p:attrNameLst>
                                          <p:attrName>ppt_h</p:attrName>
                                        </p:attrNameLst>
                                      </p:cBhvr>
                                      <p:tavLst>
                                        <p:tav tm="0">
                                          <p:val>
                                            <p:fltVal val="0"/>
                                          </p:val>
                                        </p:tav>
                                        <p:tav tm="100000">
                                          <p:val>
                                            <p:strVal val="#ppt_h"/>
                                          </p:val>
                                        </p:tav>
                                      </p:tavLst>
                                    </p:anim>
                                    <p:anim calcmode="lin" valueType="num">
                                      <p:cBhvr>
                                        <p:cTn id="51" dur="1000" fill="hold"/>
                                        <p:tgtEl>
                                          <p:spTgt spid="410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410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499"/>
                                          </p:stCondLst>
                                        </p:cTn>
                                        <p:tgtEl>
                                          <p:spTgt spid="410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103"/>
                                        </p:tgtEl>
                                        <p:attrNameLst>
                                          <p:attrName>style.visibility</p:attrName>
                                        </p:attrNameLst>
                                      </p:cBhvr>
                                      <p:to>
                                        <p:strVal val="visible"/>
                                      </p:to>
                                    </p:set>
                                    <p:anim calcmode="lin" valueType="num">
                                      <p:cBhvr additive="base">
                                        <p:cTn id="61" dur="500" fill="hold"/>
                                        <p:tgtEl>
                                          <p:spTgt spid="4103"/>
                                        </p:tgtEl>
                                        <p:attrNameLst>
                                          <p:attrName>ppt_x</p:attrName>
                                        </p:attrNameLst>
                                      </p:cBhvr>
                                      <p:tavLst>
                                        <p:tav tm="0">
                                          <p:val>
                                            <p:strVal val="#ppt_x"/>
                                          </p:val>
                                        </p:tav>
                                        <p:tav tm="100000">
                                          <p:val>
                                            <p:strVal val="#ppt_x"/>
                                          </p:val>
                                        </p:tav>
                                      </p:tavLst>
                                    </p:anim>
                                    <p:anim calcmode="lin" valueType="num">
                                      <p:cBhvr additive="base">
                                        <p:cTn id="62" dur="500" fill="hold"/>
                                        <p:tgtEl>
                                          <p:spTgt spid="41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P spid="4100" grpId="0" autoUpdateAnimBg="0"/>
      <p:bldP spid="4101" grpId="0" build="p" autoUpdateAnimBg="0"/>
      <p:bldP spid="4102" grpId="0" autoUpdateAnimBg="0"/>
      <p:bldP spid="4103"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Etymologies</a:t>
            </a:r>
            <a:br>
              <a:rPr lang="fr-FR" dirty="0" smtClean="0"/>
            </a:br>
            <a:endParaRPr lang="fr-FR" dirty="0"/>
          </a:p>
        </p:txBody>
      </p:sp>
      <p:sp>
        <p:nvSpPr>
          <p:cNvPr id="3" name="Espace réservé du contenu 2"/>
          <p:cNvSpPr>
            <a:spLocks noGrp="1"/>
          </p:cNvSpPr>
          <p:nvPr>
            <p:ph idx="1"/>
          </p:nvPr>
        </p:nvSpPr>
        <p:spPr>
          <a:xfrm>
            <a:off x="173679" y="1600200"/>
            <a:ext cx="8770859" cy="4525963"/>
          </a:xfrm>
        </p:spPr>
        <p:txBody>
          <a:bodyPr>
            <a:normAutofit fontScale="92500"/>
          </a:bodyPr>
          <a:lstStyle/>
          <a:p>
            <a:r>
              <a:rPr lang="fr-FR" dirty="0" smtClean="0"/>
              <a:t>Racine indo européenne : </a:t>
            </a:r>
            <a:r>
              <a:rPr lang="fr-FR" i="1" dirty="0" err="1" smtClean="0"/>
              <a:t>med</a:t>
            </a:r>
            <a:r>
              <a:rPr lang="fr-FR" i="1" dirty="0" smtClean="0"/>
              <a:t> </a:t>
            </a:r>
            <a:r>
              <a:rPr lang="fr-FR" dirty="0" smtClean="0"/>
              <a:t>remettre de l’ordre</a:t>
            </a:r>
          </a:p>
          <a:p>
            <a:endParaRPr lang="fr-FR" dirty="0"/>
          </a:p>
          <a:p>
            <a:pPr marL="0" indent="0">
              <a:buNone/>
            </a:pPr>
            <a:r>
              <a:rPr lang="fr-FR" dirty="0" smtClean="0"/>
              <a:t>                  Le </a:t>
            </a:r>
            <a:r>
              <a:rPr lang="fr-FR" b="1" i="1" dirty="0" smtClean="0"/>
              <a:t>méd</a:t>
            </a:r>
            <a:r>
              <a:rPr lang="fr-FR" dirty="0" smtClean="0"/>
              <a:t>e</a:t>
            </a:r>
            <a:r>
              <a:rPr lang="fr-FR" i="1" dirty="0" smtClean="0"/>
              <a:t>cin</a:t>
            </a:r>
            <a:r>
              <a:rPr lang="fr-FR" dirty="0" smtClean="0"/>
              <a:t> </a:t>
            </a:r>
            <a:r>
              <a:rPr lang="fr-FR" b="1" i="1" dirty="0" smtClean="0"/>
              <a:t>méd</a:t>
            </a:r>
            <a:r>
              <a:rPr lang="fr-FR" dirty="0" smtClean="0"/>
              <a:t>ite et re</a:t>
            </a:r>
            <a:r>
              <a:rPr lang="fr-FR" b="1" i="1" dirty="0" smtClean="0"/>
              <a:t>méd</a:t>
            </a:r>
            <a:r>
              <a:rPr lang="fr-FR" dirty="0" smtClean="0"/>
              <a:t>ie</a:t>
            </a:r>
          </a:p>
          <a:p>
            <a:endParaRPr lang="fr-FR" dirty="0"/>
          </a:p>
          <a:p>
            <a:r>
              <a:rPr lang="fr-FR" dirty="0" smtClean="0"/>
              <a:t>Latin : </a:t>
            </a:r>
            <a:r>
              <a:rPr lang="fr-FR" i="1" dirty="0" err="1" smtClean="0"/>
              <a:t>Medicamentum</a:t>
            </a:r>
            <a:r>
              <a:rPr lang="fr-FR" dirty="0" smtClean="0"/>
              <a:t> : remède, drogue</a:t>
            </a:r>
          </a:p>
          <a:p>
            <a:pPr marL="0" indent="0">
              <a:buNone/>
            </a:pPr>
            <a:r>
              <a:rPr lang="fr-FR" dirty="0"/>
              <a:t> </a:t>
            </a:r>
            <a:r>
              <a:rPr lang="fr-FR" dirty="0" smtClean="0"/>
              <a:t>              dérivé de </a:t>
            </a:r>
            <a:r>
              <a:rPr lang="fr-FR" i="1" dirty="0" err="1" smtClean="0"/>
              <a:t>medicus</a:t>
            </a:r>
            <a:r>
              <a:rPr lang="fr-FR" i="1" dirty="0" smtClean="0"/>
              <a:t> </a:t>
            </a:r>
            <a:r>
              <a:rPr lang="fr-FR" dirty="0" smtClean="0"/>
              <a:t>: propre à soigner</a:t>
            </a:r>
          </a:p>
          <a:p>
            <a:pPr marL="0" indent="0">
              <a:buNone/>
            </a:pPr>
            <a:r>
              <a:rPr lang="fr-FR" dirty="0"/>
              <a:t> </a:t>
            </a:r>
            <a:r>
              <a:rPr lang="fr-FR" dirty="0" smtClean="0"/>
              <a:t>              synonyme de </a:t>
            </a:r>
            <a:r>
              <a:rPr lang="fr-FR" i="1" dirty="0" err="1" smtClean="0"/>
              <a:t>remedium</a:t>
            </a:r>
            <a:r>
              <a:rPr lang="fr-FR" i="1" dirty="0" smtClean="0"/>
              <a:t> </a:t>
            </a:r>
            <a:r>
              <a:rPr lang="fr-FR" dirty="0" smtClean="0"/>
              <a:t>:</a:t>
            </a:r>
            <a:r>
              <a:rPr lang="fr-FR" i="1" dirty="0" smtClean="0"/>
              <a:t> </a:t>
            </a:r>
            <a:r>
              <a:rPr lang="fr-FR" dirty="0" smtClean="0"/>
              <a:t>médicament</a:t>
            </a:r>
          </a:p>
          <a:p>
            <a:pPr marL="0" indent="0">
              <a:buNone/>
            </a:pPr>
            <a:r>
              <a:rPr lang="fr-FR" dirty="0"/>
              <a:t> </a:t>
            </a:r>
            <a:r>
              <a:rPr lang="fr-FR" dirty="0" smtClean="0"/>
              <a:t>                                                             expédient</a:t>
            </a:r>
          </a:p>
          <a:p>
            <a:pPr marL="0" indent="0">
              <a:buNone/>
            </a:pPr>
            <a:endParaRPr lang="fr-FR" dirty="0"/>
          </a:p>
        </p:txBody>
      </p:sp>
    </p:spTree>
    <p:extLst>
      <p:ext uri="{BB962C8B-B14F-4D97-AF65-F5344CB8AC3E}">
        <p14:creationId xmlns:p14="http://schemas.microsoft.com/office/powerpoint/2010/main" val="2381638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1130300"/>
            <a:ext cx="9144000" cy="4584679"/>
          </a:xfrm>
          <a:prstGeom prst="rect">
            <a:avLst/>
          </a:prstGeom>
        </p:spPr>
      </p:pic>
    </p:spTree>
    <p:extLst>
      <p:ext uri="{BB962C8B-B14F-4D97-AF65-F5344CB8AC3E}">
        <p14:creationId xmlns:p14="http://schemas.microsoft.com/office/powerpoint/2010/main" val="43844188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sz="4000" dirty="0" smtClean="0"/>
              <a:t>Le cadre</a:t>
            </a:r>
            <a:endParaRPr lang="fr-FR" sz="4000" dirty="0"/>
          </a:p>
        </p:txBody>
      </p:sp>
      <p:sp>
        <p:nvSpPr>
          <p:cNvPr id="5" name="Espace réservé du contenu 4"/>
          <p:cNvSpPr>
            <a:spLocks noGrp="1"/>
          </p:cNvSpPr>
          <p:nvPr>
            <p:ph idx="1"/>
          </p:nvPr>
        </p:nvSpPr>
        <p:spPr/>
        <p:txBody>
          <a:bodyPr>
            <a:normAutofit/>
          </a:bodyPr>
          <a:lstStyle/>
          <a:p>
            <a:r>
              <a:rPr lang="fr-FR" dirty="0" smtClean="0"/>
              <a:t>Définitions </a:t>
            </a:r>
          </a:p>
          <a:p>
            <a:r>
              <a:rPr lang="fr-FR" dirty="0" smtClean="0"/>
              <a:t>Le Quizz</a:t>
            </a:r>
          </a:p>
          <a:p>
            <a:r>
              <a:rPr lang="fr-FR" dirty="0" smtClean="0"/>
              <a:t>Le médecine à quoi ça sert?</a:t>
            </a:r>
          </a:p>
          <a:p>
            <a:r>
              <a:rPr lang="fr-FR" dirty="0" smtClean="0"/>
              <a:t>Exemples historiques : les plantes, la chimie </a:t>
            </a:r>
            <a:r>
              <a:rPr lang="fr-FR" i="1" dirty="0" smtClean="0"/>
              <a:t>extractive</a:t>
            </a:r>
            <a:r>
              <a:rPr lang="fr-FR" dirty="0" smtClean="0"/>
              <a:t>, la chimie de </a:t>
            </a:r>
            <a:r>
              <a:rPr lang="fr-FR" i="1" dirty="0" smtClean="0"/>
              <a:t>synthèse</a:t>
            </a:r>
          </a:p>
          <a:p>
            <a:r>
              <a:rPr lang="fr-FR" dirty="0" smtClean="0"/>
              <a:t>Comment arrive un médicament?</a:t>
            </a:r>
          </a:p>
          <a:p>
            <a:r>
              <a:rPr lang="fr-FR" dirty="0" smtClean="0"/>
              <a:t>Les problèmes éthiques et réglementaires</a:t>
            </a:r>
          </a:p>
          <a:p>
            <a:pPr marL="0" indent="0">
              <a:buNone/>
            </a:pPr>
            <a:endParaRPr lang="fr-FR" dirty="0" smtClean="0"/>
          </a:p>
          <a:p>
            <a:endParaRPr lang="fr-FR" dirty="0" smtClean="0"/>
          </a:p>
          <a:p>
            <a:endParaRPr lang="fr-FR" dirty="0"/>
          </a:p>
        </p:txBody>
      </p:sp>
    </p:spTree>
    <p:extLst>
      <p:ext uri="{BB962C8B-B14F-4D97-AF65-F5344CB8AC3E}">
        <p14:creationId xmlns:p14="http://schemas.microsoft.com/office/powerpoint/2010/main" val="131470793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92442"/>
            <a:ext cx="4572000" cy="5355313"/>
          </a:xfrm>
          <a:prstGeom prst="rect">
            <a:avLst/>
          </a:prstGeom>
        </p:spPr>
        <p:txBody>
          <a:bodyPr>
            <a:spAutoFit/>
          </a:bodyPr>
          <a:lstStyle/>
          <a:p>
            <a:endParaRPr lang="fr-FR" dirty="0"/>
          </a:p>
          <a:p>
            <a:endParaRPr lang="fr-FR" dirty="0"/>
          </a:p>
          <a:p>
            <a:r>
              <a:rPr lang="fr-FR" dirty="0"/>
              <a:t>Aujourd'hui, que je sois malade de [...</a:t>
            </a:r>
            <a:r>
              <a:rPr lang="fr-FR" dirty="0" smtClean="0"/>
              <a:t>], d'anémie, </a:t>
            </a:r>
            <a:r>
              <a:rPr lang="fr-FR" dirty="0"/>
              <a:t>de gonorrhées</a:t>
            </a:r>
            <a:r>
              <a:rPr lang="fr-FR" dirty="0" smtClean="0"/>
              <a:t>, de </a:t>
            </a:r>
            <a:r>
              <a:rPr lang="fr-FR" dirty="0"/>
              <a:t>rétention d'urine, de mal d'anus, d'écoulements d'urine</a:t>
            </a:r>
            <a:r>
              <a:rPr lang="fr-FR" dirty="0" smtClean="0"/>
              <a:t>, d’hémorroïdes </a:t>
            </a:r>
            <a:r>
              <a:rPr lang="fr-FR" dirty="0"/>
              <a:t>ou perte de </a:t>
            </a:r>
            <a:r>
              <a:rPr lang="fr-FR" dirty="0" smtClean="0"/>
              <a:t>sang </a:t>
            </a:r>
            <a:r>
              <a:rPr lang="fr-FR" dirty="0"/>
              <a:t>comme une femme ou de toute autre maladie</a:t>
            </a:r>
          </a:p>
          <a:p>
            <a:r>
              <a:rPr lang="fr-FR" dirty="0" smtClean="0"/>
              <a:t>que </a:t>
            </a:r>
            <a:r>
              <a:rPr lang="fr-FR" dirty="0"/>
              <a:t>toi, tu connais mais que moi, je ne connais pas</a:t>
            </a:r>
            <a:r>
              <a:rPr lang="fr-FR" dirty="0" smtClean="0"/>
              <a:t>, </a:t>
            </a:r>
          </a:p>
          <a:p>
            <a:r>
              <a:rPr lang="fr-FR" b="1" dirty="0" smtClean="0">
                <a:solidFill>
                  <a:srgbClr val="FF0000"/>
                </a:solidFill>
              </a:rPr>
              <a:t>je </a:t>
            </a:r>
            <a:r>
              <a:rPr lang="fr-FR" b="1" dirty="0">
                <a:solidFill>
                  <a:srgbClr val="FF0000"/>
                </a:solidFill>
              </a:rPr>
              <a:t>bois cette potion ; que je guérisse [grâce à] cette potion,</a:t>
            </a:r>
          </a:p>
          <a:p>
            <a:r>
              <a:rPr lang="fr-FR" b="1" dirty="0">
                <a:solidFill>
                  <a:srgbClr val="FF0000"/>
                </a:solidFill>
              </a:rPr>
              <a:t>que je sois sauf, que je jubile,</a:t>
            </a:r>
          </a:p>
          <a:p>
            <a:r>
              <a:rPr lang="fr-FR" dirty="0" smtClean="0"/>
              <a:t>que </a:t>
            </a:r>
            <a:r>
              <a:rPr lang="fr-FR" dirty="0"/>
              <a:t>je chante les louanges de ta grande divinité !</a:t>
            </a:r>
          </a:p>
          <a:p>
            <a:r>
              <a:rPr lang="fr-FR" dirty="0" smtClean="0"/>
              <a:t>que </a:t>
            </a:r>
            <a:r>
              <a:rPr lang="fr-FR" dirty="0"/>
              <a:t>toutes les contrées bénissent </a:t>
            </a:r>
            <a:r>
              <a:rPr lang="fr-FR" dirty="0" err="1"/>
              <a:t>Gula</a:t>
            </a:r>
            <a:endParaRPr lang="fr-FR" dirty="0"/>
          </a:p>
          <a:p>
            <a:r>
              <a:rPr lang="fr-FR" dirty="0" smtClean="0"/>
              <a:t>qui </a:t>
            </a:r>
            <a:r>
              <a:rPr lang="fr-FR" dirty="0"/>
              <a:t>excelle en incantation et à guérir, dont l'art médical est grand !</a:t>
            </a:r>
          </a:p>
          <a:p>
            <a:r>
              <a:rPr lang="fr-FR" dirty="0" err="1"/>
              <a:t>Gula</a:t>
            </a:r>
            <a:r>
              <a:rPr lang="fr-FR" dirty="0"/>
              <a:t> est celle qui fait vivre celui qui la craint.</a:t>
            </a:r>
          </a:p>
          <a:p>
            <a:endParaRPr lang="fr-FR" dirty="0"/>
          </a:p>
        </p:txBody>
      </p:sp>
      <p:pic>
        <p:nvPicPr>
          <p:cNvPr id="3" name="Image 2"/>
          <p:cNvPicPr>
            <a:picLocks noChangeAspect="1"/>
          </p:cNvPicPr>
          <p:nvPr/>
        </p:nvPicPr>
        <p:blipFill>
          <a:blip r:embed="rId2"/>
          <a:stretch>
            <a:fillRect/>
          </a:stretch>
        </p:blipFill>
        <p:spPr>
          <a:xfrm>
            <a:off x="4624417" y="1350030"/>
            <a:ext cx="4519583" cy="4066894"/>
          </a:xfrm>
          <a:prstGeom prst="rect">
            <a:avLst/>
          </a:prstGeom>
        </p:spPr>
      </p:pic>
      <p:sp>
        <p:nvSpPr>
          <p:cNvPr id="4" name="ZoneTexte 3"/>
          <p:cNvSpPr txBox="1"/>
          <p:nvPr/>
        </p:nvSpPr>
        <p:spPr>
          <a:xfrm>
            <a:off x="5171062" y="6053768"/>
            <a:ext cx="3972938" cy="369332"/>
          </a:xfrm>
          <a:prstGeom prst="rect">
            <a:avLst/>
          </a:prstGeom>
          <a:noFill/>
        </p:spPr>
        <p:txBody>
          <a:bodyPr wrap="square" rtlCol="0">
            <a:spAutoFit/>
          </a:bodyPr>
          <a:lstStyle/>
          <a:p>
            <a:r>
              <a:rPr lang="fr-FR" dirty="0" smtClean="0"/>
              <a:t>       Tablettes médicinales Nippur </a:t>
            </a:r>
            <a:endParaRPr lang="fr-FR" dirty="0"/>
          </a:p>
        </p:txBody>
      </p:sp>
      <p:sp>
        <p:nvSpPr>
          <p:cNvPr id="5" name="ZoneTexte 4"/>
          <p:cNvSpPr txBox="1"/>
          <p:nvPr/>
        </p:nvSpPr>
        <p:spPr>
          <a:xfrm>
            <a:off x="141116" y="173689"/>
            <a:ext cx="9002884" cy="954107"/>
          </a:xfrm>
          <a:prstGeom prst="rect">
            <a:avLst/>
          </a:prstGeom>
          <a:noFill/>
        </p:spPr>
        <p:txBody>
          <a:bodyPr wrap="square" rtlCol="0">
            <a:spAutoFit/>
          </a:bodyPr>
          <a:lstStyle/>
          <a:p>
            <a:r>
              <a:rPr lang="fr-FR" sz="2400" dirty="0" smtClean="0"/>
              <a:t>                       </a:t>
            </a:r>
            <a:r>
              <a:rPr lang="fr-FR" sz="3200" dirty="0" smtClean="0"/>
              <a:t>Asie Mineure Sumer : Nippur, Ninive</a:t>
            </a:r>
          </a:p>
          <a:p>
            <a:r>
              <a:rPr lang="fr-FR" sz="2400" dirty="0" smtClean="0"/>
              <a:t>                                    </a:t>
            </a:r>
            <a:endParaRPr lang="fr-FR" sz="2400" dirty="0"/>
          </a:p>
        </p:txBody>
      </p:sp>
    </p:spTree>
    <p:extLst>
      <p:ext uri="{BB962C8B-B14F-4D97-AF65-F5344CB8AC3E}">
        <p14:creationId xmlns:p14="http://schemas.microsoft.com/office/powerpoint/2010/main" val="144915595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Egypte : papyrus Smith, </a:t>
            </a:r>
            <a:r>
              <a:rPr lang="fr-FR" dirty="0" err="1" smtClean="0"/>
              <a:t>Ebers</a:t>
            </a:r>
            <a:r>
              <a:rPr lang="fr-FR" dirty="0" smtClean="0"/>
              <a:t>…</a:t>
            </a:r>
            <a:br>
              <a:rPr lang="fr-FR" dirty="0" smtClean="0"/>
            </a:br>
            <a:endParaRPr lang="fr-FR" dirty="0"/>
          </a:p>
        </p:txBody>
      </p:sp>
      <p:sp>
        <p:nvSpPr>
          <p:cNvPr id="3" name="Espace réservé du contenu 2"/>
          <p:cNvSpPr>
            <a:spLocks noGrp="1"/>
          </p:cNvSpPr>
          <p:nvPr>
            <p:ph idx="1"/>
          </p:nvPr>
        </p:nvSpPr>
        <p:spPr/>
        <p:txBody>
          <a:bodyPr>
            <a:normAutofit/>
          </a:bodyPr>
          <a:lstStyle/>
          <a:p>
            <a:r>
              <a:rPr lang="fr-FR" sz="2800" dirty="0" smtClean="0"/>
              <a:t>Collyres, gargarismes, potions, infusions, pilules, suppositoires, inhalations…</a:t>
            </a:r>
          </a:p>
          <a:p>
            <a:r>
              <a:rPr lang="fr-FR" sz="2800" dirty="0" smtClean="0"/>
              <a:t>Minéraux : albâtre, ocre, galène, antimoine, gypse…</a:t>
            </a:r>
          </a:p>
          <a:p>
            <a:r>
              <a:rPr lang="fr-FR" sz="2800" dirty="0" smtClean="0"/>
              <a:t>Végétaux : scille, bryone, </a:t>
            </a:r>
            <a:r>
              <a:rPr lang="fr-FR" sz="2800" dirty="0" err="1" smtClean="0"/>
              <a:t>aloes</a:t>
            </a:r>
            <a:r>
              <a:rPr lang="fr-FR" sz="2800" dirty="0" smtClean="0"/>
              <a:t>, ricin, figue, coloquinte, saule, pavot, </a:t>
            </a:r>
          </a:p>
          <a:p>
            <a:r>
              <a:rPr lang="fr-FR" sz="2800" dirty="0" smtClean="0"/>
              <a:t>Substances origine animale : foie (pour les yeux), graisses, lait, sang, urines, fientes, chiures de mouche</a:t>
            </a:r>
            <a:endParaRPr lang="fr-FR" sz="2800" dirty="0"/>
          </a:p>
        </p:txBody>
      </p:sp>
    </p:spTree>
    <p:extLst>
      <p:ext uri="{BB962C8B-B14F-4D97-AF65-F5344CB8AC3E}">
        <p14:creationId xmlns:p14="http://schemas.microsoft.com/office/powerpoint/2010/main" val="156067218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260534"/>
            <a:ext cx="6064118" cy="6402066"/>
          </a:xfrm>
          <a:prstGeom prst="rect">
            <a:avLst/>
          </a:prstGeom>
        </p:spPr>
      </p:pic>
      <p:sp>
        <p:nvSpPr>
          <p:cNvPr id="3" name="Rectangle 2"/>
          <p:cNvSpPr/>
          <p:nvPr/>
        </p:nvSpPr>
        <p:spPr>
          <a:xfrm>
            <a:off x="6064118" y="997234"/>
            <a:ext cx="3079882" cy="1077218"/>
          </a:xfrm>
          <a:prstGeom prst="rect">
            <a:avLst/>
          </a:prstGeom>
        </p:spPr>
        <p:txBody>
          <a:bodyPr wrap="square">
            <a:spAutoFit/>
          </a:bodyPr>
          <a:lstStyle/>
          <a:p>
            <a:r>
              <a:rPr lang="fr-FR" sz="2800" dirty="0" smtClean="0"/>
              <a:t>  </a:t>
            </a:r>
            <a:r>
              <a:rPr lang="fr-FR" sz="4000" dirty="0" smtClean="0"/>
              <a:t>La Thériaque</a:t>
            </a:r>
          </a:p>
          <a:p>
            <a:r>
              <a:rPr lang="fr-FR" dirty="0"/>
              <a:t> </a:t>
            </a:r>
            <a:r>
              <a:rPr lang="fr-FR" dirty="0" smtClean="0"/>
              <a:t>                 </a:t>
            </a:r>
            <a:r>
              <a:rPr lang="el-GR" sz="2400" dirty="0" smtClean="0"/>
              <a:t>θηριακή</a:t>
            </a:r>
            <a:endParaRPr lang="fr-FR" sz="2400" dirty="0"/>
          </a:p>
        </p:txBody>
      </p:sp>
      <p:sp>
        <p:nvSpPr>
          <p:cNvPr id="4" name="ZoneTexte 3"/>
          <p:cNvSpPr txBox="1"/>
          <p:nvPr/>
        </p:nvSpPr>
        <p:spPr>
          <a:xfrm>
            <a:off x="6306768" y="2529346"/>
            <a:ext cx="2626916" cy="1754327"/>
          </a:xfrm>
          <a:prstGeom prst="rect">
            <a:avLst/>
          </a:prstGeom>
          <a:noFill/>
        </p:spPr>
        <p:txBody>
          <a:bodyPr wrap="square" rtlCol="0">
            <a:spAutoFit/>
          </a:bodyPr>
          <a:lstStyle/>
          <a:p>
            <a:r>
              <a:rPr lang="fr-FR" sz="3600" dirty="0" smtClean="0"/>
              <a:t>Venise</a:t>
            </a:r>
          </a:p>
          <a:p>
            <a:endParaRPr lang="fr-FR" sz="3600" dirty="0"/>
          </a:p>
          <a:p>
            <a:r>
              <a:rPr lang="fr-FR" sz="3600" dirty="0" smtClean="0"/>
              <a:t>Montpellier</a:t>
            </a:r>
            <a:endParaRPr lang="fr-FR" sz="3600" dirty="0"/>
          </a:p>
        </p:txBody>
      </p:sp>
    </p:spTree>
    <p:extLst>
      <p:ext uri="{BB962C8B-B14F-4D97-AF65-F5344CB8AC3E}">
        <p14:creationId xmlns:p14="http://schemas.microsoft.com/office/powerpoint/2010/main" val="261685855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4960"/>
            <a:ext cx="8229600" cy="1143000"/>
          </a:xfrm>
        </p:spPr>
        <p:txBody>
          <a:bodyPr>
            <a:normAutofit/>
          </a:bodyPr>
          <a:lstStyle/>
          <a:p>
            <a:r>
              <a:rPr lang="fr-FR" sz="3600" dirty="0" smtClean="0"/>
              <a:t>La médecine pour agir</a:t>
            </a:r>
            <a:endParaRPr lang="fr-FR" sz="3600" dirty="0"/>
          </a:p>
        </p:txBody>
      </p:sp>
      <p:sp>
        <p:nvSpPr>
          <p:cNvPr id="4" name="ZoneTexte 3"/>
          <p:cNvSpPr txBox="1"/>
          <p:nvPr/>
        </p:nvSpPr>
        <p:spPr>
          <a:xfrm>
            <a:off x="770707" y="1167960"/>
            <a:ext cx="8011007" cy="830997"/>
          </a:xfrm>
          <a:prstGeom prst="rect">
            <a:avLst/>
          </a:prstGeom>
          <a:noFill/>
        </p:spPr>
        <p:txBody>
          <a:bodyPr wrap="square" rtlCol="0">
            <a:spAutoFit/>
          </a:bodyPr>
          <a:lstStyle/>
          <a:p>
            <a:r>
              <a:rPr lang="fr-FR" sz="2400" dirty="0" smtClean="0"/>
              <a:t>Détruit : chirurgie, amputation</a:t>
            </a:r>
          </a:p>
          <a:p>
            <a:r>
              <a:rPr lang="fr-FR" sz="2400" dirty="0"/>
              <a:t> </a:t>
            </a:r>
            <a:r>
              <a:rPr lang="fr-FR" sz="2400" dirty="0" smtClean="0"/>
              <a:t>               chimiothérapie </a:t>
            </a:r>
            <a:endParaRPr lang="fr-FR" sz="2400" dirty="0"/>
          </a:p>
        </p:txBody>
      </p:sp>
      <p:sp>
        <p:nvSpPr>
          <p:cNvPr id="5" name="ZoneTexte 4"/>
          <p:cNvSpPr txBox="1"/>
          <p:nvPr/>
        </p:nvSpPr>
        <p:spPr>
          <a:xfrm>
            <a:off x="770707" y="1998957"/>
            <a:ext cx="8086992" cy="2677656"/>
          </a:xfrm>
          <a:prstGeom prst="rect">
            <a:avLst/>
          </a:prstGeom>
          <a:noFill/>
        </p:spPr>
        <p:txBody>
          <a:bodyPr wrap="square" rtlCol="0">
            <a:spAutoFit/>
          </a:bodyPr>
          <a:lstStyle/>
          <a:p>
            <a:r>
              <a:rPr lang="fr-FR" sz="2400" dirty="0" smtClean="0"/>
              <a:t>Remplace : rites de substitution : sacrifices… mythologie</a:t>
            </a:r>
          </a:p>
          <a:p>
            <a:r>
              <a:rPr lang="fr-FR" sz="2400" dirty="0"/>
              <a:t> </a:t>
            </a:r>
            <a:r>
              <a:rPr lang="fr-FR" sz="2400" dirty="0" smtClean="0"/>
              <a:t>                    prothèses : jambes de bois…</a:t>
            </a:r>
          </a:p>
          <a:p>
            <a:r>
              <a:rPr lang="fr-FR" sz="2400" dirty="0"/>
              <a:t> </a:t>
            </a:r>
            <a:r>
              <a:rPr lang="fr-FR" sz="2400" dirty="0" smtClean="0"/>
              <a:t>                    greffe d’organes</a:t>
            </a:r>
          </a:p>
          <a:p>
            <a:r>
              <a:rPr lang="fr-FR" sz="2400" dirty="0"/>
              <a:t> </a:t>
            </a:r>
            <a:r>
              <a:rPr lang="fr-FR" sz="2400" dirty="0" smtClean="0"/>
              <a:t>                    transfusion</a:t>
            </a:r>
          </a:p>
          <a:p>
            <a:r>
              <a:rPr lang="fr-FR" sz="2400" dirty="0"/>
              <a:t> </a:t>
            </a:r>
            <a:r>
              <a:rPr lang="fr-FR" sz="2400" dirty="0" smtClean="0"/>
              <a:t>                    hormones : insuline, cortisone</a:t>
            </a:r>
          </a:p>
          <a:p>
            <a:r>
              <a:rPr lang="fr-FR" sz="2400" dirty="0"/>
              <a:t> </a:t>
            </a:r>
            <a:r>
              <a:rPr lang="fr-FR" sz="2400" dirty="0" smtClean="0"/>
              <a:t>                    dialyse, ventilation</a:t>
            </a:r>
          </a:p>
          <a:p>
            <a:r>
              <a:rPr lang="fr-FR" sz="2400" dirty="0"/>
              <a:t> </a:t>
            </a:r>
            <a:r>
              <a:rPr lang="fr-FR" sz="2400" dirty="0" smtClean="0"/>
              <a:t>                     </a:t>
            </a:r>
            <a:endParaRPr lang="fr-FR" sz="2400" dirty="0"/>
          </a:p>
        </p:txBody>
      </p:sp>
      <p:sp>
        <p:nvSpPr>
          <p:cNvPr id="6" name="ZoneTexte 5"/>
          <p:cNvSpPr txBox="1"/>
          <p:nvPr/>
        </p:nvSpPr>
        <p:spPr>
          <a:xfrm>
            <a:off x="857547" y="4322503"/>
            <a:ext cx="5166991" cy="1938992"/>
          </a:xfrm>
          <a:prstGeom prst="rect">
            <a:avLst/>
          </a:prstGeom>
          <a:noFill/>
        </p:spPr>
        <p:txBody>
          <a:bodyPr wrap="square" rtlCol="0">
            <a:spAutoFit/>
          </a:bodyPr>
          <a:lstStyle/>
          <a:p>
            <a:r>
              <a:rPr lang="fr-FR" sz="2400" dirty="0"/>
              <a:t>C</a:t>
            </a:r>
            <a:r>
              <a:rPr lang="fr-FR" sz="2400" dirty="0" smtClean="0"/>
              <a:t>orrige : douleur</a:t>
            </a:r>
          </a:p>
          <a:p>
            <a:r>
              <a:rPr lang="fr-FR" sz="2400" dirty="0"/>
              <a:t> </a:t>
            </a:r>
            <a:r>
              <a:rPr lang="fr-FR" sz="2400" dirty="0" smtClean="0"/>
              <a:t>                troubles psychiques</a:t>
            </a:r>
          </a:p>
          <a:p>
            <a:r>
              <a:rPr lang="fr-FR" sz="2400" dirty="0"/>
              <a:t> </a:t>
            </a:r>
            <a:r>
              <a:rPr lang="fr-FR" sz="2400" dirty="0" smtClean="0"/>
              <a:t>                anticoagulants</a:t>
            </a:r>
          </a:p>
          <a:p>
            <a:r>
              <a:rPr lang="fr-FR" sz="2400" dirty="0"/>
              <a:t> </a:t>
            </a:r>
            <a:r>
              <a:rPr lang="fr-FR" sz="2400" dirty="0" smtClean="0"/>
              <a:t>                    </a:t>
            </a:r>
          </a:p>
          <a:p>
            <a:r>
              <a:rPr lang="fr-FR" sz="2400" dirty="0"/>
              <a:t> </a:t>
            </a:r>
            <a:r>
              <a:rPr lang="fr-FR" sz="2400" dirty="0" smtClean="0"/>
              <a:t>                       </a:t>
            </a:r>
            <a:endParaRPr lang="fr-FR" sz="2400" dirty="0"/>
          </a:p>
        </p:txBody>
      </p:sp>
      <p:sp>
        <p:nvSpPr>
          <p:cNvPr id="7" name="ZoneTexte 6"/>
          <p:cNvSpPr txBox="1"/>
          <p:nvPr/>
        </p:nvSpPr>
        <p:spPr>
          <a:xfrm>
            <a:off x="911822" y="5640300"/>
            <a:ext cx="5525207" cy="461665"/>
          </a:xfrm>
          <a:prstGeom prst="rect">
            <a:avLst/>
          </a:prstGeom>
          <a:noFill/>
        </p:spPr>
        <p:txBody>
          <a:bodyPr wrap="square" rtlCol="0">
            <a:spAutoFit/>
          </a:bodyPr>
          <a:lstStyle/>
          <a:p>
            <a:r>
              <a:rPr lang="fr-FR" sz="2400" dirty="0" smtClean="0"/>
              <a:t>Agit sur la cause : antibiotiques</a:t>
            </a:r>
            <a:endParaRPr lang="fr-FR" sz="2400" dirty="0"/>
          </a:p>
        </p:txBody>
      </p:sp>
    </p:spTree>
    <p:extLst>
      <p:ext uri="{BB962C8B-B14F-4D97-AF65-F5344CB8AC3E}">
        <p14:creationId xmlns:p14="http://schemas.microsoft.com/office/powerpoint/2010/main" val="17549569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369761"/>
            <a:ext cx="8229600" cy="1143000"/>
          </a:xfrm>
        </p:spPr>
        <p:txBody>
          <a:bodyPr/>
          <a:lstStyle/>
          <a:p>
            <a:r>
              <a:rPr lang="fr-FR" dirty="0" smtClean="0"/>
              <a:t>Le cadre, les piliers</a:t>
            </a:r>
            <a:endParaRPr lang="fr-FR" dirty="0"/>
          </a:p>
        </p:txBody>
      </p:sp>
    </p:spTree>
    <p:extLst>
      <p:ext uri="{BB962C8B-B14F-4D97-AF65-F5344CB8AC3E}">
        <p14:creationId xmlns:p14="http://schemas.microsoft.com/office/powerpoint/2010/main" val="111946594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u numéro de diapositive 3"/>
          <p:cNvSpPr>
            <a:spLocks noGrp="1"/>
          </p:cNvSpPr>
          <p:nvPr>
            <p:ph type="sldNum" sz="quarter" idx="12"/>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656650" algn="l"/>
                <a:tab pos="1313299" algn="l"/>
                <a:tab pos="1969949" algn="l"/>
              </a:tabLst>
              <a:defRPr>
                <a:solidFill>
                  <a:schemeClr val="tx1"/>
                </a:solidFill>
                <a:latin typeface="Arial" charset="0"/>
                <a:ea typeface="Microsoft YaHei" charset="0"/>
                <a:cs typeface="Microsoft YaHei" charset="0"/>
              </a:defRPr>
            </a:lvl1pPr>
            <a:lvl2pPr>
              <a:tabLst>
                <a:tab pos="656650" algn="l"/>
                <a:tab pos="1313299" algn="l"/>
                <a:tab pos="1969949" algn="l"/>
              </a:tabLst>
              <a:defRPr>
                <a:solidFill>
                  <a:schemeClr val="tx1"/>
                </a:solidFill>
                <a:latin typeface="Arial" charset="0"/>
                <a:ea typeface="Microsoft YaHei" charset="0"/>
                <a:cs typeface="Microsoft YaHei" charset="0"/>
              </a:defRPr>
            </a:lvl2pPr>
            <a:lvl3pPr>
              <a:tabLst>
                <a:tab pos="656650" algn="l"/>
                <a:tab pos="1313299" algn="l"/>
                <a:tab pos="1969949" algn="l"/>
              </a:tabLst>
              <a:defRPr>
                <a:solidFill>
                  <a:schemeClr val="tx1"/>
                </a:solidFill>
                <a:latin typeface="Arial" charset="0"/>
                <a:ea typeface="Microsoft YaHei" charset="0"/>
                <a:cs typeface="Microsoft YaHei" charset="0"/>
              </a:defRPr>
            </a:lvl3pPr>
            <a:lvl4pPr>
              <a:tabLst>
                <a:tab pos="656650" algn="l"/>
                <a:tab pos="1313299" algn="l"/>
                <a:tab pos="1969949" algn="l"/>
              </a:tabLst>
              <a:defRPr>
                <a:solidFill>
                  <a:schemeClr val="tx1"/>
                </a:solidFill>
                <a:latin typeface="Arial" charset="0"/>
                <a:ea typeface="Microsoft YaHei" charset="0"/>
                <a:cs typeface="Microsoft YaHei" charset="0"/>
              </a:defRPr>
            </a:lvl4pPr>
            <a:lvl5pPr>
              <a:tabLst>
                <a:tab pos="656650" algn="l"/>
                <a:tab pos="1313299" algn="l"/>
                <a:tab pos="1969949" algn="l"/>
              </a:tabLst>
              <a:defRPr>
                <a:solidFill>
                  <a:schemeClr val="tx1"/>
                </a:solidFill>
                <a:latin typeface="Arial" charset="0"/>
                <a:ea typeface="Microsoft YaHei" charset="0"/>
                <a:cs typeface="Microsoft YaHei" charset="0"/>
              </a:defRPr>
            </a:lvl5pPr>
            <a:lvl6pPr marL="2280994" indent="-207363" defTabSz="407526" eaLnBrk="0" fontAlgn="base" hangingPunct="0">
              <a:spcBef>
                <a:spcPct val="0"/>
              </a:spcBef>
              <a:spcAft>
                <a:spcPct val="0"/>
              </a:spcAft>
              <a:tabLst>
                <a:tab pos="656650" algn="l"/>
                <a:tab pos="1313299" algn="l"/>
                <a:tab pos="1969949" algn="l"/>
              </a:tabLst>
              <a:defRPr>
                <a:solidFill>
                  <a:schemeClr val="tx1"/>
                </a:solidFill>
                <a:latin typeface="Arial" charset="0"/>
                <a:ea typeface="Microsoft YaHei" charset="0"/>
                <a:cs typeface="Microsoft YaHei" charset="0"/>
              </a:defRPr>
            </a:lvl6pPr>
            <a:lvl7pPr marL="2695720" indent="-207363" defTabSz="407526" eaLnBrk="0" fontAlgn="base" hangingPunct="0">
              <a:spcBef>
                <a:spcPct val="0"/>
              </a:spcBef>
              <a:spcAft>
                <a:spcPct val="0"/>
              </a:spcAft>
              <a:tabLst>
                <a:tab pos="656650" algn="l"/>
                <a:tab pos="1313299" algn="l"/>
                <a:tab pos="1969949" algn="l"/>
              </a:tabLst>
              <a:defRPr>
                <a:solidFill>
                  <a:schemeClr val="tx1"/>
                </a:solidFill>
                <a:latin typeface="Arial" charset="0"/>
                <a:ea typeface="Microsoft YaHei" charset="0"/>
                <a:cs typeface="Microsoft YaHei" charset="0"/>
              </a:defRPr>
            </a:lvl7pPr>
            <a:lvl8pPr marL="3110446" indent="-207363" defTabSz="407526" eaLnBrk="0" fontAlgn="base" hangingPunct="0">
              <a:spcBef>
                <a:spcPct val="0"/>
              </a:spcBef>
              <a:spcAft>
                <a:spcPct val="0"/>
              </a:spcAft>
              <a:tabLst>
                <a:tab pos="656650" algn="l"/>
                <a:tab pos="1313299" algn="l"/>
                <a:tab pos="1969949" algn="l"/>
              </a:tabLst>
              <a:defRPr>
                <a:solidFill>
                  <a:schemeClr val="tx1"/>
                </a:solidFill>
                <a:latin typeface="Arial" charset="0"/>
                <a:ea typeface="Microsoft YaHei" charset="0"/>
                <a:cs typeface="Microsoft YaHei" charset="0"/>
              </a:defRPr>
            </a:lvl8pPr>
            <a:lvl9pPr marL="3525172" indent="-207363" defTabSz="407526" eaLnBrk="0" fontAlgn="base" hangingPunct="0">
              <a:spcBef>
                <a:spcPct val="0"/>
              </a:spcBef>
              <a:spcAft>
                <a:spcPct val="0"/>
              </a:spcAft>
              <a:tabLst>
                <a:tab pos="656650" algn="l"/>
                <a:tab pos="1313299" algn="l"/>
                <a:tab pos="1969949" algn="l"/>
              </a:tabLst>
              <a:defRPr>
                <a:solidFill>
                  <a:schemeClr val="tx1"/>
                </a:solidFill>
                <a:latin typeface="Arial" charset="0"/>
                <a:ea typeface="Microsoft YaHei" charset="0"/>
                <a:cs typeface="Microsoft YaHei" charset="0"/>
              </a:defRPr>
            </a:lvl9pPr>
          </a:lstStyle>
          <a:p>
            <a:fld id="{F02EC963-2EA4-BC42-A47D-4AECF33AB35A}" type="slidenum">
              <a:rPr lang="fr-FR">
                <a:solidFill>
                  <a:srgbClr val="000000"/>
                </a:solidFill>
                <a:latin typeface="Times New Roman" charset="0"/>
              </a:rPr>
              <a:pPr/>
              <a:t>25</a:t>
            </a:fld>
            <a:endParaRPr lang="fr-FR">
              <a:solidFill>
                <a:srgbClr val="000000"/>
              </a:solidFill>
              <a:latin typeface="Times New Roman" charset="0"/>
            </a:endParaRPr>
          </a:p>
        </p:txBody>
      </p:sp>
      <p:pic>
        <p:nvPicPr>
          <p:cNvPr id="17411" name="Picture 2" descr="site_asclepieion_015_(buste_hippocrate,_musee_pouchk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560" y="152828"/>
            <a:ext cx="3886560" cy="518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 Box 3">
            <a:extLst>
              <a:ext uri="{FF2B5EF4-FFF2-40B4-BE49-F238E27FC236}"/>
            </a:extLst>
          </p:cNvPr>
          <p:cNvSpPr txBox="1">
            <a:spLocks noChangeArrowheads="1"/>
          </p:cNvSpPr>
          <p:nvPr/>
        </p:nvSpPr>
        <p:spPr bwMode="auto">
          <a:xfrm>
            <a:off x="1052250" y="5720318"/>
            <a:ext cx="2149874" cy="775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82945" tIns="41473" rIns="82945" bIns="41473">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just" eaLnBrk="1">
              <a:lnSpc>
                <a:spcPct val="93000"/>
              </a:lnSpc>
              <a:spcBef>
                <a:spcPct val="0"/>
              </a:spcBef>
              <a:buClr>
                <a:srgbClr val="000000"/>
              </a:buClr>
              <a:buSzPct val="100000"/>
              <a:buFontTx/>
              <a:buNone/>
              <a:defRPr/>
            </a:pPr>
            <a:r>
              <a:rPr lang="fr-FR" altLang="fr-FR" sz="1800" dirty="0" smtClean="0">
                <a:latin typeface="+mj-lt"/>
                <a:ea typeface="Microsoft YaHei" panose="020B0503020204020204" pitchFamily="34" charset="-122"/>
                <a:cs typeface="Arial" panose="020B0604020202020204" pitchFamily="34" charset="0"/>
              </a:rPr>
              <a:t>    </a:t>
            </a:r>
            <a:r>
              <a:rPr lang="fr-FR" altLang="fr-FR" sz="2400" dirty="0" smtClean="0">
                <a:latin typeface="+mj-lt"/>
                <a:ea typeface="Microsoft YaHei" panose="020B0503020204020204" pitchFamily="34" charset="-122"/>
                <a:cs typeface="Arial" panose="020B0604020202020204" pitchFamily="34" charset="0"/>
              </a:rPr>
              <a:t>Hippocrate</a:t>
            </a:r>
          </a:p>
          <a:p>
            <a:pPr algn="just" eaLnBrk="1">
              <a:lnSpc>
                <a:spcPct val="93000"/>
              </a:lnSpc>
              <a:spcBef>
                <a:spcPct val="0"/>
              </a:spcBef>
              <a:buClr>
                <a:srgbClr val="000000"/>
              </a:buClr>
              <a:buSzPct val="100000"/>
              <a:buFontTx/>
              <a:buNone/>
              <a:defRPr/>
            </a:pPr>
            <a:r>
              <a:rPr lang="fr-FR" altLang="fr-FR" sz="2400" dirty="0" smtClean="0">
                <a:latin typeface="+mj-lt"/>
                <a:ea typeface="Microsoft YaHei" panose="020B0503020204020204" pitchFamily="34" charset="-122"/>
                <a:cs typeface="Arial" panose="020B0604020202020204" pitchFamily="34" charset="0"/>
              </a:rPr>
              <a:t>(460-377 av. JC)</a:t>
            </a:r>
            <a:endParaRPr lang="fr-FR" altLang="fr-FR" sz="2400" dirty="0">
              <a:latin typeface="+mj-lt"/>
              <a:ea typeface="Microsoft YaHei" panose="020B0503020204020204" pitchFamily="34" charset="-122"/>
              <a:cs typeface="Arial" panose="020B0604020202020204" pitchFamily="34" charset="0"/>
            </a:endParaRPr>
          </a:p>
        </p:txBody>
      </p:sp>
      <p:sp>
        <p:nvSpPr>
          <p:cNvPr id="2" name="ZoneTexte 1"/>
          <p:cNvSpPr txBox="1"/>
          <p:nvPr/>
        </p:nvSpPr>
        <p:spPr>
          <a:xfrm>
            <a:off x="3995760" y="32566"/>
            <a:ext cx="5114880" cy="1200328"/>
          </a:xfrm>
          <a:prstGeom prst="rect">
            <a:avLst/>
          </a:prstGeom>
          <a:noFill/>
        </p:spPr>
        <p:txBody>
          <a:bodyPr wrap="square" rtlCol="0">
            <a:spAutoFit/>
          </a:bodyPr>
          <a:lstStyle/>
          <a:p>
            <a:r>
              <a:rPr lang="fr-FR" sz="2400" i="1" dirty="0" smtClean="0"/>
              <a:t>Les maladies proviennent soit du régime, soit de l’air que nous inspirons pour vivre</a:t>
            </a:r>
            <a:endParaRPr lang="fr-FR" sz="2400" i="1" dirty="0"/>
          </a:p>
        </p:txBody>
      </p:sp>
      <p:pic>
        <p:nvPicPr>
          <p:cNvPr id="3" name="Image 2"/>
          <p:cNvPicPr>
            <a:picLocks noChangeAspect="1"/>
          </p:cNvPicPr>
          <p:nvPr/>
        </p:nvPicPr>
        <p:blipFill>
          <a:blip r:embed="rId4"/>
          <a:stretch>
            <a:fillRect/>
          </a:stretch>
        </p:blipFill>
        <p:spPr>
          <a:xfrm>
            <a:off x="4029120" y="1213153"/>
            <a:ext cx="5094591" cy="4179073"/>
          </a:xfrm>
          <a:prstGeom prst="rect">
            <a:avLst/>
          </a:prstGeom>
        </p:spPr>
      </p:pic>
      <p:sp>
        <p:nvSpPr>
          <p:cNvPr id="4" name="ZoneTexte 3"/>
          <p:cNvSpPr txBox="1"/>
          <p:nvPr/>
        </p:nvSpPr>
        <p:spPr>
          <a:xfrm>
            <a:off x="4765355" y="4908273"/>
            <a:ext cx="3842678" cy="461665"/>
          </a:xfrm>
          <a:prstGeom prst="rect">
            <a:avLst/>
          </a:prstGeom>
          <a:noFill/>
        </p:spPr>
        <p:txBody>
          <a:bodyPr wrap="square" rtlCol="0">
            <a:spAutoFit/>
          </a:bodyPr>
          <a:lstStyle/>
          <a:p>
            <a:r>
              <a:rPr lang="fr-FR" sz="2400" dirty="0" smtClean="0"/>
              <a:t>        Théorie des humeurs</a:t>
            </a:r>
            <a:endParaRPr lang="fr-FR" sz="2400" dirty="0"/>
          </a:p>
        </p:txBody>
      </p:sp>
      <p:sp>
        <p:nvSpPr>
          <p:cNvPr id="5" name="ZoneTexte 4"/>
          <p:cNvSpPr txBox="1"/>
          <p:nvPr/>
        </p:nvSpPr>
        <p:spPr>
          <a:xfrm>
            <a:off x="4029120" y="5392226"/>
            <a:ext cx="5317851" cy="830997"/>
          </a:xfrm>
          <a:prstGeom prst="rect">
            <a:avLst/>
          </a:prstGeom>
          <a:noFill/>
        </p:spPr>
        <p:txBody>
          <a:bodyPr wrap="square" rtlCol="0">
            <a:spAutoFit/>
          </a:bodyPr>
          <a:lstStyle/>
          <a:p>
            <a:r>
              <a:rPr lang="fr-FR" sz="2400" i="1" dirty="0" smtClean="0"/>
              <a:t>Le meilleur médicament est la nourriture donnée à propos</a:t>
            </a:r>
            <a:endParaRPr lang="fr-FR" sz="2400" i="1" dirty="0"/>
          </a:p>
        </p:txBody>
      </p:sp>
    </p:spTree>
    <p:extLst>
      <p:ext uri="{BB962C8B-B14F-4D97-AF65-F5344CB8AC3E}">
        <p14:creationId xmlns:p14="http://schemas.microsoft.com/office/powerpoint/2010/main" val="316907670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médecine</a:t>
            </a:r>
            <a:endParaRPr lang="fr-FR" dirty="0"/>
          </a:p>
        </p:txBody>
      </p:sp>
      <p:sp>
        <p:nvSpPr>
          <p:cNvPr id="3" name="Espace réservé du contenu 2"/>
          <p:cNvSpPr>
            <a:spLocks noGrp="1"/>
          </p:cNvSpPr>
          <p:nvPr>
            <p:ph idx="1"/>
          </p:nvPr>
        </p:nvSpPr>
        <p:spPr>
          <a:xfrm>
            <a:off x="539552" y="1412776"/>
            <a:ext cx="8229600" cy="5001419"/>
          </a:xfrm>
        </p:spPr>
        <p:txBody>
          <a:bodyPr>
            <a:noAutofit/>
          </a:bodyPr>
          <a:lstStyle/>
          <a:p>
            <a:r>
              <a:rPr lang="fr-FR" sz="2000" dirty="0" smtClean="0"/>
              <a:t>Racine indo-européenne </a:t>
            </a:r>
            <a:r>
              <a:rPr lang="fr-FR" sz="2000" i="1" dirty="0" err="1" smtClean="0"/>
              <a:t>med</a:t>
            </a:r>
            <a:r>
              <a:rPr lang="fr-FR" sz="2000" i="1" dirty="0" smtClean="0"/>
              <a:t> : </a:t>
            </a:r>
            <a:r>
              <a:rPr lang="fr-FR" sz="2000" dirty="0" smtClean="0"/>
              <a:t>mettre de l’ordre</a:t>
            </a:r>
            <a:r>
              <a:rPr lang="fr-FR" sz="2000" b="1" dirty="0" smtClean="0"/>
              <a:t> </a:t>
            </a:r>
          </a:p>
          <a:p>
            <a:pPr marL="0" indent="0">
              <a:buNone/>
            </a:pPr>
            <a:r>
              <a:rPr lang="fr-FR" sz="2000" i="1" dirty="0" smtClean="0"/>
              <a:t>                                   Le  </a:t>
            </a:r>
            <a:r>
              <a:rPr lang="fr-FR" sz="2000" b="1" i="1" dirty="0" smtClean="0"/>
              <a:t>méd</a:t>
            </a:r>
            <a:r>
              <a:rPr lang="fr-FR" sz="2000" i="1" dirty="0" smtClean="0"/>
              <a:t>ecin </a:t>
            </a:r>
            <a:r>
              <a:rPr lang="fr-FR" sz="2000" b="1" i="1" dirty="0" smtClean="0"/>
              <a:t>méd</a:t>
            </a:r>
            <a:r>
              <a:rPr lang="fr-FR" sz="2000" i="1" dirty="0" smtClean="0"/>
              <a:t>ite</a:t>
            </a:r>
            <a:r>
              <a:rPr lang="fr-FR" sz="2000" i="1" dirty="0"/>
              <a:t> </a:t>
            </a:r>
            <a:r>
              <a:rPr lang="fr-FR" sz="2000" i="1" dirty="0" smtClean="0"/>
              <a:t>et re</a:t>
            </a:r>
            <a:r>
              <a:rPr lang="fr-FR" sz="2000" b="1" i="1" dirty="0" smtClean="0"/>
              <a:t>méd</a:t>
            </a:r>
            <a:r>
              <a:rPr lang="fr-FR" sz="2000" i="1" dirty="0" smtClean="0"/>
              <a:t>ie…</a:t>
            </a:r>
          </a:p>
          <a:p>
            <a:r>
              <a:rPr lang="fr-FR" sz="2000" i="1" dirty="0" smtClean="0"/>
              <a:t>Délivrer </a:t>
            </a:r>
            <a:r>
              <a:rPr lang="fr-FR" sz="2000" i="1" dirty="0" smtClean="0">
                <a:latin typeface="Calibri" pitchFamily="34" charset="0"/>
              </a:rPr>
              <a:t>complétement des malades de leurs souffrances ou émousser la violence des maladies, et ne pas traiter les malades qui sont vaincus par les maladies.</a:t>
            </a:r>
            <a:r>
              <a:rPr lang="fr-FR" sz="2000" dirty="0" smtClean="0">
                <a:latin typeface="Calibri" pitchFamily="34" charset="0"/>
              </a:rPr>
              <a:t>  Hippocrate  (</a:t>
            </a:r>
            <a:r>
              <a:rPr lang="fr-FR" sz="2000" i="1" dirty="0" smtClean="0">
                <a:latin typeface="Calibri" pitchFamily="34" charset="0"/>
              </a:rPr>
              <a:t>De l’Art</a:t>
            </a:r>
            <a:r>
              <a:rPr lang="fr-FR" sz="2000" dirty="0" smtClean="0">
                <a:latin typeface="Calibri" pitchFamily="34" charset="0"/>
              </a:rPr>
              <a:t>)</a:t>
            </a:r>
          </a:p>
          <a:p>
            <a:r>
              <a:rPr lang="fr-FR" sz="2000" dirty="0" smtClean="0">
                <a:latin typeface="Calibri" pitchFamily="34" charset="0"/>
              </a:rPr>
              <a:t>Guérir oui, parfois, mais de plus en plus les </a:t>
            </a:r>
            <a:r>
              <a:rPr lang="fr-FR" sz="2000" b="1" dirty="0" smtClean="0">
                <a:latin typeface="Calibri" pitchFamily="34" charset="0"/>
              </a:rPr>
              <a:t>maladies chroniques </a:t>
            </a:r>
            <a:r>
              <a:rPr lang="fr-FR" sz="2000" dirty="0" smtClean="0">
                <a:latin typeface="Calibri" pitchFamily="34" charset="0"/>
              </a:rPr>
              <a:t>ou </a:t>
            </a:r>
            <a:r>
              <a:rPr lang="fr-FR" sz="2000" b="1" dirty="0" smtClean="0">
                <a:latin typeface="Calibri" pitchFamily="34" charset="0"/>
              </a:rPr>
              <a:t>devenues chroniques </a:t>
            </a:r>
            <a:r>
              <a:rPr lang="fr-FR" sz="2000" dirty="0" smtClean="0">
                <a:latin typeface="Calibri" pitchFamily="34" charset="0"/>
              </a:rPr>
              <a:t>demandent à la médecine de restaurer un </a:t>
            </a:r>
            <a:r>
              <a:rPr lang="fr-FR" sz="2000" b="1" i="1" dirty="0" smtClean="0">
                <a:latin typeface="Calibri" pitchFamily="34" charset="0"/>
              </a:rPr>
              <a:t>pouvoir être</a:t>
            </a:r>
            <a:r>
              <a:rPr lang="fr-FR" sz="2000" i="1" dirty="0" smtClean="0">
                <a:latin typeface="Calibri" pitchFamily="34" charset="0"/>
              </a:rPr>
              <a:t> </a:t>
            </a:r>
            <a:r>
              <a:rPr lang="fr-FR" sz="2000" dirty="0" smtClean="0">
                <a:latin typeface="Calibri" pitchFamily="34" charset="0"/>
              </a:rPr>
              <a:t>du patient, à lui offrir des conditions de </a:t>
            </a:r>
            <a:r>
              <a:rPr lang="fr-FR" sz="2000" b="1" i="1" dirty="0" smtClean="0">
                <a:latin typeface="Calibri" pitchFamily="34" charset="0"/>
              </a:rPr>
              <a:t>vie</a:t>
            </a:r>
            <a:r>
              <a:rPr lang="fr-FR" sz="2000" dirty="0" smtClean="0">
                <a:latin typeface="Calibri" pitchFamily="34" charset="0"/>
              </a:rPr>
              <a:t> lui permettant de vivre une existence </a:t>
            </a:r>
            <a:r>
              <a:rPr lang="fr-FR" sz="2000" b="1" i="1" dirty="0" smtClean="0">
                <a:latin typeface="Calibri" pitchFamily="34" charset="0"/>
              </a:rPr>
              <a:t>authentique</a:t>
            </a:r>
            <a:r>
              <a:rPr lang="fr-FR" sz="2000" i="1" dirty="0" smtClean="0">
                <a:latin typeface="Calibri" pitchFamily="34" charset="0"/>
              </a:rPr>
              <a:t> </a:t>
            </a:r>
          </a:p>
          <a:p>
            <a:r>
              <a:rPr lang="fr-FR" sz="2000" i="1" dirty="0" smtClean="0">
                <a:latin typeface="Calibri" pitchFamily="34" charset="0"/>
              </a:rPr>
              <a:t>Avoir, dans les maladies, deux choses en vue: être utile ou du moins ne pas nuire </a:t>
            </a:r>
            <a:r>
              <a:rPr lang="fr-FR" sz="2000" dirty="0" smtClean="0">
                <a:latin typeface="Calibri" pitchFamily="34" charset="0"/>
              </a:rPr>
              <a:t>Hippocrate (</a:t>
            </a:r>
            <a:r>
              <a:rPr lang="fr-FR" sz="2000" i="1" dirty="0" smtClean="0">
                <a:latin typeface="Calibri" pitchFamily="34" charset="0"/>
              </a:rPr>
              <a:t>Epidémies</a:t>
            </a:r>
            <a:r>
              <a:rPr lang="fr-FR" sz="2000" dirty="0" smtClean="0">
                <a:latin typeface="Calibri" pitchFamily="34" charset="0"/>
              </a:rPr>
              <a:t>)</a:t>
            </a:r>
            <a:endParaRPr lang="fr-FR" sz="2000" i="1" dirty="0" smtClean="0">
              <a:latin typeface="Calibri" pitchFamily="34" charset="0"/>
            </a:endParaRPr>
          </a:p>
          <a:p>
            <a:r>
              <a:rPr lang="fr-FR" sz="2000" b="1" dirty="0">
                <a:latin typeface="Calibri" pitchFamily="34" charset="0"/>
              </a:rPr>
              <a:t> </a:t>
            </a:r>
            <a:r>
              <a:rPr lang="fr-FR" sz="2000" i="1" dirty="0">
                <a:latin typeface="Calibri" pitchFamily="34" charset="0"/>
              </a:rPr>
              <a:t>Je ne remettrai à personne du poison</a:t>
            </a:r>
            <a:r>
              <a:rPr lang="fr-FR" sz="2000" i="1" dirty="0" smtClean="0">
                <a:latin typeface="Calibri" pitchFamily="34" charset="0"/>
              </a:rPr>
              <a:t>, si </a:t>
            </a:r>
            <a:r>
              <a:rPr lang="fr-FR" sz="2000" i="1" dirty="0">
                <a:latin typeface="Calibri" pitchFamily="34" charset="0"/>
              </a:rPr>
              <a:t>on m’en demande, ni ne prendrai l’initiative d’une pareille suggestion et ne donnerai à personne un pessaire abortif                    </a:t>
            </a:r>
            <a:r>
              <a:rPr lang="fr-FR" sz="2000" dirty="0" smtClean="0">
                <a:latin typeface="Calibri" pitchFamily="34" charset="0"/>
              </a:rPr>
              <a:t>Hippocrate</a:t>
            </a:r>
            <a:r>
              <a:rPr lang="fr-FR" sz="2000" i="1" dirty="0" smtClean="0">
                <a:latin typeface="Calibri" pitchFamily="34" charset="0"/>
              </a:rPr>
              <a:t> </a:t>
            </a:r>
            <a:r>
              <a:rPr lang="fr-FR" sz="2000" dirty="0" smtClean="0">
                <a:latin typeface="Calibri" pitchFamily="34" charset="0"/>
              </a:rPr>
              <a:t>(</a:t>
            </a:r>
            <a:r>
              <a:rPr lang="fr-FR" sz="2000" i="1" dirty="0" smtClean="0">
                <a:latin typeface="Calibri" pitchFamily="34" charset="0"/>
              </a:rPr>
              <a:t>Serment</a:t>
            </a:r>
            <a:r>
              <a:rPr lang="fr-FR" sz="2000" dirty="0" smtClean="0">
                <a:latin typeface="Calibri" pitchFamily="34" charset="0"/>
              </a:rPr>
              <a:t>)</a:t>
            </a:r>
            <a:endParaRPr lang="fr-FR" sz="2000" i="1" dirty="0">
              <a:latin typeface="Calibri" pitchFamily="34" charset="0"/>
            </a:endParaRPr>
          </a:p>
          <a:p>
            <a:pPr marL="0" indent="0">
              <a:buNone/>
            </a:pPr>
            <a:r>
              <a:rPr lang="fr-FR" sz="2000" i="1" dirty="0" smtClean="0">
                <a:latin typeface="Calibri" pitchFamily="34" charset="0"/>
              </a:rPr>
              <a:t> </a:t>
            </a:r>
          </a:p>
          <a:p>
            <a:endParaRPr lang="fr-FR" sz="2000" dirty="0" smtClean="0"/>
          </a:p>
        </p:txBody>
      </p:sp>
    </p:spTree>
    <p:extLst>
      <p:ext uri="{BB962C8B-B14F-4D97-AF65-F5344CB8AC3E}">
        <p14:creationId xmlns:p14="http://schemas.microsoft.com/office/powerpoint/2010/main" val="279095949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t>La médecine : Hippocrate</a:t>
            </a:r>
            <a:endParaRPr lang="fr-FR" sz="3200" dirty="0"/>
          </a:p>
        </p:txBody>
      </p:sp>
      <p:sp>
        <p:nvSpPr>
          <p:cNvPr id="3" name="Espace réservé du contenu 2"/>
          <p:cNvSpPr>
            <a:spLocks noGrp="1"/>
          </p:cNvSpPr>
          <p:nvPr>
            <p:ph idx="1"/>
          </p:nvPr>
        </p:nvSpPr>
        <p:spPr/>
        <p:txBody>
          <a:bodyPr>
            <a:normAutofit/>
          </a:bodyPr>
          <a:lstStyle/>
          <a:p>
            <a:pPr algn="just"/>
            <a:r>
              <a:rPr lang="fr-FR" sz="2400" i="1" dirty="0" smtClean="0"/>
              <a:t>Abandonnez chaque fois qu’une méthode ne mène pas à la guérison. Et si elle fait pire que mieux, passez à la médication contraire.</a:t>
            </a:r>
          </a:p>
          <a:p>
            <a:pPr marL="0" indent="0" algn="just">
              <a:buNone/>
            </a:pPr>
            <a:r>
              <a:rPr lang="fr-FR" sz="2400" i="1" dirty="0" smtClean="0"/>
              <a:t>                     </a:t>
            </a:r>
            <a:r>
              <a:rPr lang="fr-FR" sz="2400" dirty="0" smtClean="0"/>
              <a:t>Lieux de l’Homme</a:t>
            </a:r>
          </a:p>
          <a:p>
            <a:pPr algn="just"/>
            <a:r>
              <a:rPr lang="fr-FR" sz="2400" i="1" dirty="0" smtClean="0"/>
              <a:t>L’art est long, la vie est brève, l’occasion fugitive, l’expérience trompeuse, le jugement difficile. Il faut faire ce qu’il convient, mais faire encore que le malade, les assistants et les choses y concourent.</a:t>
            </a:r>
          </a:p>
          <a:p>
            <a:pPr marL="0" indent="0" algn="just">
              <a:buNone/>
            </a:pPr>
            <a:r>
              <a:rPr lang="fr-FR" sz="2400" i="1" dirty="0" smtClean="0"/>
              <a:t>                      </a:t>
            </a:r>
            <a:r>
              <a:rPr lang="fr-FR" sz="2400" dirty="0" smtClean="0"/>
              <a:t>Aphorismes (I)</a:t>
            </a:r>
          </a:p>
          <a:p>
            <a:pPr algn="just"/>
            <a:r>
              <a:rPr lang="fr-FR" sz="2400" i="1" dirty="0" smtClean="0"/>
              <a:t>Là où il y a l’amour de l’homme, il y a l’amour de l’art</a:t>
            </a:r>
          </a:p>
          <a:p>
            <a:pPr marL="0" indent="0" algn="just">
              <a:buNone/>
            </a:pPr>
            <a:r>
              <a:rPr lang="fr-FR" sz="2400" i="1" dirty="0" smtClean="0"/>
              <a:t>                      </a:t>
            </a:r>
            <a:r>
              <a:rPr lang="fr-FR" sz="2400" dirty="0" smtClean="0"/>
              <a:t>Les Préceptes</a:t>
            </a:r>
          </a:p>
          <a:p>
            <a:pPr marL="0" indent="0" algn="just">
              <a:buNone/>
            </a:pPr>
            <a:endParaRPr lang="fr-FR" sz="2400" dirty="0"/>
          </a:p>
        </p:txBody>
      </p:sp>
    </p:spTree>
    <p:extLst>
      <p:ext uri="{BB962C8B-B14F-4D97-AF65-F5344CB8AC3E}">
        <p14:creationId xmlns:p14="http://schemas.microsoft.com/office/powerpoint/2010/main" val="2031568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i="1" dirty="0" err="1" smtClean="0"/>
              <a:t>Médicalité</a:t>
            </a:r>
            <a:r>
              <a:rPr lang="fr-FR" i="1" dirty="0" smtClean="0"/>
              <a:t> </a:t>
            </a:r>
            <a:r>
              <a:rPr lang="fr-FR" dirty="0" smtClean="0"/>
              <a:t>de la médecine</a:t>
            </a:r>
            <a:endParaRPr lang="fr-FR" i="1" dirty="0"/>
          </a:p>
        </p:txBody>
      </p:sp>
      <p:sp>
        <p:nvSpPr>
          <p:cNvPr id="3" name="Espace réservé du contenu 2"/>
          <p:cNvSpPr>
            <a:spLocks noGrp="1"/>
          </p:cNvSpPr>
          <p:nvPr>
            <p:ph idx="1"/>
          </p:nvPr>
        </p:nvSpPr>
        <p:spPr/>
        <p:txBody>
          <a:bodyPr>
            <a:normAutofit fontScale="92500" lnSpcReduction="10000"/>
          </a:bodyPr>
          <a:lstStyle/>
          <a:p>
            <a:pPr algn="just"/>
            <a:r>
              <a:rPr lang="fr-FR" sz="2400" i="1" dirty="0" smtClean="0"/>
              <a:t>Med </a:t>
            </a:r>
            <a:r>
              <a:rPr lang="fr-FR" sz="2400" dirty="0" smtClean="0"/>
              <a:t>retour à l’ordre à partir du </a:t>
            </a:r>
            <a:r>
              <a:rPr lang="fr-FR" sz="2400" i="1" dirty="0" smtClean="0"/>
              <a:t>chaos</a:t>
            </a:r>
          </a:p>
          <a:p>
            <a:pPr algn="just"/>
            <a:r>
              <a:rPr lang="fr-FR" sz="2400" dirty="0" err="1" smtClean="0"/>
              <a:t>Remédiatrice</a:t>
            </a:r>
            <a:r>
              <a:rPr lang="fr-FR" sz="2400" dirty="0" smtClean="0"/>
              <a:t> par essence</a:t>
            </a:r>
          </a:p>
          <a:p>
            <a:pPr algn="just"/>
            <a:r>
              <a:rPr lang="fr-FR" sz="2400" dirty="0" err="1" smtClean="0"/>
              <a:t>Re</a:t>
            </a:r>
            <a:r>
              <a:rPr lang="fr-FR" sz="2400" dirty="0" smtClean="0"/>
              <a:t> -«nature »</a:t>
            </a:r>
          </a:p>
          <a:p>
            <a:pPr algn="just"/>
            <a:r>
              <a:rPr lang="el-GR" sz="2400" i="1" dirty="0" smtClean="0"/>
              <a:t>Τέχνη</a:t>
            </a:r>
            <a:r>
              <a:rPr lang="fr-FR" sz="2400" i="1" dirty="0" smtClean="0"/>
              <a:t> (</a:t>
            </a:r>
            <a:r>
              <a:rPr lang="fr-FR" sz="2400" i="1" dirty="0" err="1" smtClean="0"/>
              <a:t>Teknè</a:t>
            </a:r>
            <a:r>
              <a:rPr lang="fr-FR" sz="2400" i="1" dirty="0" smtClean="0"/>
              <a:t>) </a:t>
            </a:r>
            <a:r>
              <a:rPr lang="fr-FR" sz="2400" dirty="0" smtClean="0"/>
              <a:t>: mode de connaissance de la maladie, de quoi le patient est malade et les moyens à utiliser pour le soigner</a:t>
            </a:r>
          </a:p>
          <a:p>
            <a:pPr algn="just"/>
            <a:r>
              <a:rPr lang="el-GR" sz="2400" i="1" dirty="0" smtClean="0"/>
              <a:t>Εμπέρία</a:t>
            </a:r>
            <a:r>
              <a:rPr lang="fr-FR" sz="2400" i="1" dirty="0" smtClean="0"/>
              <a:t> (</a:t>
            </a:r>
            <a:r>
              <a:rPr lang="fr-FR" sz="2400" i="1" dirty="0" err="1" smtClean="0"/>
              <a:t>Empéiria</a:t>
            </a:r>
            <a:r>
              <a:rPr lang="fr-FR" sz="2400" i="1" dirty="0" smtClean="0"/>
              <a:t>) </a:t>
            </a:r>
            <a:r>
              <a:rPr lang="fr-FR" sz="2400" dirty="0" smtClean="0"/>
              <a:t>: expérience sans laquelle la médecine est une abstraction.</a:t>
            </a:r>
          </a:p>
          <a:p>
            <a:pPr algn="just"/>
            <a:r>
              <a:rPr lang="fr-FR" sz="2400" i="1" dirty="0" smtClean="0"/>
              <a:t>ϴ</a:t>
            </a:r>
            <a:r>
              <a:rPr lang="el-GR" sz="2400" i="1" dirty="0" smtClean="0"/>
              <a:t>εραπευτικος</a:t>
            </a:r>
            <a:r>
              <a:rPr lang="fr-FR" sz="2400" i="1" dirty="0" smtClean="0"/>
              <a:t> </a:t>
            </a:r>
            <a:r>
              <a:rPr lang="fr-FR" sz="2400" dirty="0" smtClean="0"/>
              <a:t>(</a:t>
            </a:r>
            <a:r>
              <a:rPr lang="fr-FR" sz="2400" i="1" dirty="0" err="1" smtClean="0"/>
              <a:t>Therapeutikos</a:t>
            </a:r>
            <a:r>
              <a:rPr lang="fr-FR" sz="2400" dirty="0" smtClean="0"/>
              <a:t>) qui prend soin de</a:t>
            </a:r>
          </a:p>
          <a:p>
            <a:pPr algn="just"/>
            <a:r>
              <a:rPr lang="fr-FR" sz="2400" dirty="0"/>
              <a:t>Ne pas opposer </a:t>
            </a:r>
            <a:r>
              <a:rPr lang="fr-FR" sz="2400" i="1" dirty="0"/>
              <a:t>care </a:t>
            </a:r>
            <a:r>
              <a:rPr lang="fr-FR" sz="2400" dirty="0"/>
              <a:t>et </a:t>
            </a:r>
            <a:r>
              <a:rPr lang="fr-FR" sz="2400" i="1" dirty="0" smtClean="0"/>
              <a:t>cure</a:t>
            </a:r>
            <a:r>
              <a:rPr lang="fr-FR" sz="2400" dirty="0" smtClean="0"/>
              <a:t> </a:t>
            </a:r>
          </a:p>
          <a:p>
            <a:pPr algn="just"/>
            <a:r>
              <a:rPr lang="fr-FR" sz="2400" dirty="0" smtClean="0"/>
              <a:t>Il n’y a pas de science de l’individu mais </a:t>
            </a:r>
            <a:r>
              <a:rPr lang="fr-FR" sz="2400" i="1" dirty="0" smtClean="0"/>
              <a:t>ce qu’il faut guérir, c’est l’individu </a:t>
            </a:r>
            <a:r>
              <a:rPr lang="fr-FR" sz="2400" dirty="0" smtClean="0"/>
              <a:t>(Aristote)</a:t>
            </a:r>
          </a:p>
          <a:p>
            <a:pPr algn="just"/>
            <a:r>
              <a:rPr lang="fr-FR" sz="2400" dirty="0" smtClean="0"/>
              <a:t>Compagnonnage des aînés </a:t>
            </a:r>
            <a:r>
              <a:rPr lang="fr-FR" sz="2400" i="1" dirty="0" err="1" smtClean="0"/>
              <a:t>phronimos</a:t>
            </a:r>
            <a:r>
              <a:rPr lang="fr-FR" sz="2400" i="1" dirty="0"/>
              <a:t> </a:t>
            </a:r>
            <a:r>
              <a:rPr lang="fr-FR" sz="2400" dirty="0" smtClean="0"/>
              <a:t>: </a:t>
            </a:r>
            <a:r>
              <a:rPr lang="fr-FR" sz="2400" i="1" dirty="0" err="1" smtClean="0"/>
              <a:t>phronesis</a:t>
            </a:r>
            <a:r>
              <a:rPr lang="fr-FR" sz="2400" i="1" dirty="0" smtClean="0"/>
              <a:t> </a:t>
            </a:r>
            <a:r>
              <a:rPr lang="fr-FR" sz="2400" dirty="0" smtClean="0"/>
              <a:t>incarnée</a:t>
            </a:r>
            <a:endParaRPr lang="fr-FR" sz="2400" dirty="0"/>
          </a:p>
        </p:txBody>
      </p:sp>
    </p:spTree>
    <p:extLst>
      <p:ext uri="{BB962C8B-B14F-4D97-AF65-F5344CB8AC3E}">
        <p14:creationId xmlns:p14="http://schemas.microsoft.com/office/powerpoint/2010/main" val="137140363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607345" y="241300"/>
            <a:ext cx="4445000" cy="6362700"/>
          </a:xfrm>
          <a:prstGeom prst="rect">
            <a:avLst/>
          </a:prstGeom>
        </p:spPr>
      </p:pic>
      <p:pic>
        <p:nvPicPr>
          <p:cNvPr id="4" name="Image 3"/>
          <p:cNvPicPr>
            <a:picLocks noChangeAspect="1"/>
          </p:cNvPicPr>
          <p:nvPr/>
        </p:nvPicPr>
        <p:blipFill>
          <a:blip r:embed="rId3"/>
          <a:stretch>
            <a:fillRect/>
          </a:stretch>
        </p:blipFill>
        <p:spPr>
          <a:xfrm>
            <a:off x="467247" y="241300"/>
            <a:ext cx="3484741" cy="4838866"/>
          </a:xfrm>
          <a:prstGeom prst="rect">
            <a:avLst/>
          </a:prstGeom>
        </p:spPr>
      </p:pic>
      <p:sp>
        <p:nvSpPr>
          <p:cNvPr id="5" name="ZoneTexte 4"/>
          <p:cNvSpPr txBox="1"/>
          <p:nvPr/>
        </p:nvSpPr>
        <p:spPr>
          <a:xfrm>
            <a:off x="227955" y="5579758"/>
            <a:ext cx="4114054" cy="646331"/>
          </a:xfrm>
          <a:prstGeom prst="rect">
            <a:avLst/>
          </a:prstGeom>
          <a:noFill/>
        </p:spPr>
        <p:txBody>
          <a:bodyPr wrap="square" rtlCol="0">
            <a:spAutoFit/>
          </a:bodyPr>
          <a:lstStyle/>
          <a:p>
            <a:r>
              <a:rPr lang="fr-FR" dirty="0" smtClean="0"/>
              <a:t>          Andreas Vésale (1514-1564)</a:t>
            </a:r>
          </a:p>
          <a:p>
            <a:r>
              <a:rPr lang="fr-FR" dirty="0" smtClean="0"/>
              <a:t>            Renouveau de l’anatomie</a:t>
            </a:r>
            <a:endParaRPr lang="fr-FR" dirty="0"/>
          </a:p>
        </p:txBody>
      </p:sp>
    </p:spTree>
    <p:extLst>
      <p:ext uri="{BB962C8B-B14F-4D97-AF65-F5344CB8AC3E}">
        <p14:creationId xmlns:p14="http://schemas.microsoft.com/office/powerpoint/2010/main" val="9680111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t>Qu’est ce qu’un médicament?</a:t>
            </a:r>
            <a:br>
              <a:rPr lang="fr-FR" sz="3200" dirty="0" smtClean="0"/>
            </a:br>
            <a:r>
              <a:rPr lang="fr-FR" sz="3200" dirty="0" smtClean="0"/>
              <a:t>CSP L.5111-1</a:t>
            </a:r>
            <a:endParaRPr lang="fr-FR" sz="3200" dirty="0"/>
          </a:p>
        </p:txBody>
      </p:sp>
      <p:sp>
        <p:nvSpPr>
          <p:cNvPr id="3" name="Espace réservé du contenu 2"/>
          <p:cNvSpPr>
            <a:spLocks noGrp="1"/>
          </p:cNvSpPr>
          <p:nvPr>
            <p:ph idx="1"/>
          </p:nvPr>
        </p:nvSpPr>
        <p:spPr/>
        <p:txBody>
          <a:bodyPr>
            <a:normAutofit lnSpcReduction="10000"/>
          </a:bodyPr>
          <a:lstStyle/>
          <a:p>
            <a:pPr marL="0" indent="0" algn="just">
              <a:buNone/>
            </a:pPr>
            <a:r>
              <a:rPr lang="fr-FR" i="1" dirty="0" smtClean="0"/>
              <a:t>Substance ou composition présentée comme possédant des </a:t>
            </a:r>
            <a:r>
              <a:rPr lang="fr-FR" i="1" dirty="0" smtClean="0">
                <a:solidFill>
                  <a:srgbClr val="FF0000"/>
                </a:solidFill>
              </a:rPr>
              <a:t>propriétés curatives ou préventives</a:t>
            </a:r>
            <a:r>
              <a:rPr lang="fr-FR" i="1" dirty="0" smtClean="0"/>
              <a:t> à l’égard des maladies humaines ou animales, ainsi que toute substance ou composition pouvant être utilisées chez l’homme ou chez l’animal, </a:t>
            </a:r>
            <a:r>
              <a:rPr lang="fr-FR" i="1" dirty="0" smtClean="0">
                <a:solidFill>
                  <a:srgbClr val="FF0000"/>
                </a:solidFill>
              </a:rPr>
              <a:t>en vue d’établir un diagnostic médical ou de restaurer, corriger ou modifier leurs fonctions physiologiques</a:t>
            </a:r>
            <a:r>
              <a:rPr lang="fr-FR" i="1" dirty="0" smtClean="0"/>
              <a:t> en exerçant une </a:t>
            </a:r>
            <a:r>
              <a:rPr lang="fr-FR" i="1" dirty="0" smtClean="0">
                <a:solidFill>
                  <a:srgbClr val="FF0000"/>
                </a:solidFill>
              </a:rPr>
              <a:t>action pharmacologique, immunologique ou métabolique </a:t>
            </a:r>
            <a:endParaRPr lang="fr-FR" i="1" dirty="0">
              <a:solidFill>
                <a:srgbClr val="FF0000"/>
              </a:solidFill>
            </a:endParaRPr>
          </a:p>
        </p:txBody>
      </p:sp>
    </p:spTree>
    <p:extLst>
      <p:ext uri="{BB962C8B-B14F-4D97-AF65-F5344CB8AC3E}">
        <p14:creationId xmlns:p14="http://schemas.microsoft.com/office/powerpoint/2010/main" val="87614048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259183" y="158007"/>
            <a:ext cx="6274203" cy="5943981"/>
          </a:xfrm>
          <a:prstGeom prst="rect">
            <a:avLst/>
          </a:prstGeom>
        </p:spPr>
      </p:pic>
      <p:sp>
        <p:nvSpPr>
          <p:cNvPr id="3" name="ZoneTexte 2"/>
          <p:cNvSpPr txBox="1"/>
          <p:nvPr/>
        </p:nvSpPr>
        <p:spPr>
          <a:xfrm>
            <a:off x="824982" y="6220236"/>
            <a:ext cx="7989298" cy="369332"/>
          </a:xfrm>
          <a:prstGeom prst="rect">
            <a:avLst/>
          </a:prstGeom>
          <a:noFill/>
        </p:spPr>
        <p:txBody>
          <a:bodyPr wrap="square" rtlCol="0">
            <a:spAutoFit/>
          </a:bodyPr>
          <a:lstStyle/>
          <a:p>
            <a:r>
              <a:rPr lang="fr-FR" dirty="0" smtClean="0"/>
              <a:t>René Théophile </a:t>
            </a:r>
            <a:r>
              <a:rPr lang="fr-FR" dirty="0" err="1" smtClean="0"/>
              <a:t>Hyacynthe</a:t>
            </a:r>
            <a:r>
              <a:rPr lang="fr-FR" dirty="0" smtClean="0"/>
              <a:t> Laennec (1821-1826) : méthode </a:t>
            </a:r>
            <a:r>
              <a:rPr lang="fr-FR" dirty="0" err="1" smtClean="0"/>
              <a:t>anatomo</a:t>
            </a:r>
            <a:r>
              <a:rPr lang="fr-FR" dirty="0" smtClean="0"/>
              <a:t>-clinique</a:t>
            </a:r>
            <a:endParaRPr lang="fr-FR" dirty="0"/>
          </a:p>
        </p:txBody>
      </p:sp>
    </p:spTree>
    <p:extLst>
      <p:ext uri="{BB962C8B-B14F-4D97-AF65-F5344CB8AC3E}">
        <p14:creationId xmlns:p14="http://schemas.microsoft.com/office/powerpoint/2010/main" val="46186526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850900"/>
            <a:ext cx="9144000" cy="5143500"/>
          </a:xfrm>
          <a:prstGeom prst="rect">
            <a:avLst/>
          </a:prstGeom>
        </p:spPr>
      </p:pic>
      <p:sp>
        <p:nvSpPr>
          <p:cNvPr id="3" name="ZoneTexte 2"/>
          <p:cNvSpPr txBox="1"/>
          <p:nvPr/>
        </p:nvSpPr>
        <p:spPr>
          <a:xfrm>
            <a:off x="0" y="6144247"/>
            <a:ext cx="7012345" cy="369332"/>
          </a:xfrm>
          <a:prstGeom prst="rect">
            <a:avLst/>
          </a:prstGeom>
          <a:noFill/>
        </p:spPr>
        <p:txBody>
          <a:bodyPr wrap="square" rtlCol="0">
            <a:spAutoFit/>
          </a:bodyPr>
          <a:lstStyle/>
          <a:p>
            <a:r>
              <a:rPr lang="fr-FR" dirty="0" smtClean="0"/>
              <a:t>                           Claude Bernard (1813-1878) : La médecine expérimentale</a:t>
            </a:r>
            <a:endParaRPr lang="fr-FR" dirty="0"/>
          </a:p>
        </p:txBody>
      </p:sp>
    </p:spTree>
    <p:extLst>
      <p:ext uri="{BB962C8B-B14F-4D97-AF65-F5344CB8AC3E}">
        <p14:creationId xmlns:p14="http://schemas.microsoft.com/office/powerpoint/2010/main" val="257907906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39387" y="0"/>
            <a:ext cx="5806035" cy="6858000"/>
          </a:xfrm>
          <a:prstGeom prst="rect">
            <a:avLst/>
          </a:prstGeom>
        </p:spPr>
      </p:pic>
      <p:sp>
        <p:nvSpPr>
          <p:cNvPr id="3" name="ZoneTexte 2"/>
          <p:cNvSpPr txBox="1"/>
          <p:nvPr/>
        </p:nvSpPr>
        <p:spPr>
          <a:xfrm>
            <a:off x="6285059" y="1606623"/>
            <a:ext cx="2739536" cy="3416320"/>
          </a:xfrm>
          <a:prstGeom prst="rect">
            <a:avLst/>
          </a:prstGeom>
          <a:noFill/>
        </p:spPr>
        <p:txBody>
          <a:bodyPr wrap="square" rtlCol="0">
            <a:spAutoFit/>
          </a:bodyPr>
          <a:lstStyle/>
          <a:p>
            <a:r>
              <a:rPr lang="fr-FR" sz="2800" dirty="0" smtClean="0"/>
              <a:t>   Louis Pasteur</a:t>
            </a:r>
          </a:p>
          <a:p>
            <a:r>
              <a:rPr lang="fr-FR" sz="2400" dirty="0" smtClean="0"/>
              <a:t>       (1822-1895)</a:t>
            </a:r>
          </a:p>
          <a:p>
            <a:endParaRPr lang="fr-FR" sz="2400" dirty="0"/>
          </a:p>
          <a:p>
            <a:r>
              <a:rPr lang="fr-FR" sz="2000" dirty="0" smtClean="0"/>
              <a:t>Un germe une maladie</a:t>
            </a:r>
          </a:p>
          <a:p>
            <a:endParaRPr lang="fr-FR" sz="2000" dirty="0"/>
          </a:p>
          <a:p>
            <a:r>
              <a:rPr lang="fr-FR" sz="2000" dirty="0" smtClean="0"/>
              <a:t>Vaccination</a:t>
            </a:r>
          </a:p>
          <a:p>
            <a:endParaRPr lang="fr-FR" sz="2000" dirty="0"/>
          </a:p>
          <a:p>
            <a:r>
              <a:rPr lang="fr-FR" sz="2000" dirty="0" smtClean="0"/>
              <a:t>Sérothérapie</a:t>
            </a:r>
          </a:p>
          <a:p>
            <a:endParaRPr lang="fr-FR" sz="2000" dirty="0"/>
          </a:p>
          <a:p>
            <a:r>
              <a:rPr lang="fr-FR" sz="2000" dirty="0" smtClean="0"/>
              <a:t>Asepsie</a:t>
            </a:r>
            <a:endParaRPr lang="fr-FR" sz="2000" dirty="0"/>
          </a:p>
        </p:txBody>
      </p:sp>
    </p:spTree>
    <p:extLst>
      <p:ext uri="{BB962C8B-B14F-4D97-AF65-F5344CB8AC3E}">
        <p14:creationId xmlns:p14="http://schemas.microsoft.com/office/powerpoint/2010/main" val="173332494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u numéro de diapositive 3"/>
          <p:cNvSpPr>
            <a:spLocks noGrp="1"/>
          </p:cNvSpPr>
          <p:nvPr>
            <p:ph type="sldNum" sz="quarter" idx="12"/>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656650" algn="l"/>
                <a:tab pos="1313299" algn="l"/>
                <a:tab pos="1969949" algn="l"/>
              </a:tabLst>
              <a:defRPr>
                <a:solidFill>
                  <a:schemeClr val="tx1"/>
                </a:solidFill>
                <a:latin typeface="Arial" charset="0"/>
                <a:ea typeface="Microsoft YaHei" charset="0"/>
                <a:cs typeface="Microsoft YaHei" charset="0"/>
              </a:defRPr>
            </a:lvl1pPr>
            <a:lvl2pPr>
              <a:tabLst>
                <a:tab pos="656650" algn="l"/>
                <a:tab pos="1313299" algn="l"/>
                <a:tab pos="1969949" algn="l"/>
              </a:tabLst>
              <a:defRPr>
                <a:solidFill>
                  <a:schemeClr val="tx1"/>
                </a:solidFill>
                <a:latin typeface="Arial" charset="0"/>
                <a:ea typeface="Microsoft YaHei" charset="0"/>
                <a:cs typeface="Microsoft YaHei" charset="0"/>
              </a:defRPr>
            </a:lvl2pPr>
            <a:lvl3pPr>
              <a:tabLst>
                <a:tab pos="656650" algn="l"/>
                <a:tab pos="1313299" algn="l"/>
                <a:tab pos="1969949" algn="l"/>
              </a:tabLst>
              <a:defRPr>
                <a:solidFill>
                  <a:schemeClr val="tx1"/>
                </a:solidFill>
                <a:latin typeface="Arial" charset="0"/>
                <a:ea typeface="Microsoft YaHei" charset="0"/>
                <a:cs typeface="Microsoft YaHei" charset="0"/>
              </a:defRPr>
            </a:lvl3pPr>
            <a:lvl4pPr>
              <a:tabLst>
                <a:tab pos="656650" algn="l"/>
                <a:tab pos="1313299" algn="l"/>
                <a:tab pos="1969949" algn="l"/>
              </a:tabLst>
              <a:defRPr>
                <a:solidFill>
                  <a:schemeClr val="tx1"/>
                </a:solidFill>
                <a:latin typeface="Arial" charset="0"/>
                <a:ea typeface="Microsoft YaHei" charset="0"/>
                <a:cs typeface="Microsoft YaHei" charset="0"/>
              </a:defRPr>
            </a:lvl4pPr>
            <a:lvl5pPr>
              <a:tabLst>
                <a:tab pos="656650" algn="l"/>
                <a:tab pos="1313299" algn="l"/>
                <a:tab pos="1969949" algn="l"/>
              </a:tabLst>
              <a:defRPr>
                <a:solidFill>
                  <a:schemeClr val="tx1"/>
                </a:solidFill>
                <a:latin typeface="Arial" charset="0"/>
                <a:ea typeface="Microsoft YaHei" charset="0"/>
                <a:cs typeface="Microsoft YaHei" charset="0"/>
              </a:defRPr>
            </a:lvl5pPr>
            <a:lvl6pPr marL="2280994" indent="-207363" defTabSz="407526" eaLnBrk="0" fontAlgn="base" hangingPunct="0">
              <a:spcBef>
                <a:spcPct val="0"/>
              </a:spcBef>
              <a:spcAft>
                <a:spcPct val="0"/>
              </a:spcAft>
              <a:tabLst>
                <a:tab pos="656650" algn="l"/>
                <a:tab pos="1313299" algn="l"/>
                <a:tab pos="1969949" algn="l"/>
              </a:tabLst>
              <a:defRPr>
                <a:solidFill>
                  <a:schemeClr val="tx1"/>
                </a:solidFill>
                <a:latin typeface="Arial" charset="0"/>
                <a:ea typeface="Microsoft YaHei" charset="0"/>
                <a:cs typeface="Microsoft YaHei" charset="0"/>
              </a:defRPr>
            </a:lvl6pPr>
            <a:lvl7pPr marL="2695720" indent="-207363" defTabSz="407526" eaLnBrk="0" fontAlgn="base" hangingPunct="0">
              <a:spcBef>
                <a:spcPct val="0"/>
              </a:spcBef>
              <a:spcAft>
                <a:spcPct val="0"/>
              </a:spcAft>
              <a:tabLst>
                <a:tab pos="656650" algn="l"/>
                <a:tab pos="1313299" algn="l"/>
                <a:tab pos="1969949" algn="l"/>
              </a:tabLst>
              <a:defRPr>
                <a:solidFill>
                  <a:schemeClr val="tx1"/>
                </a:solidFill>
                <a:latin typeface="Arial" charset="0"/>
                <a:ea typeface="Microsoft YaHei" charset="0"/>
                <a:cs typeface="Microsoft YaHei" charset="0"/>
              </a:defRPr>
            </a:lvl7pPr>
            <a:lvl8pPr marL="3110446" indent="-207363" defTabSz="407526" eaLnBrk="0" fontAlgn="base" hangingPunct="0">
              <a:spcBef>
                <a:spcPct val="0"/>
              </a:spcBef>
              <a:spcAft>
                <a:spcPct val="0"/>
              </a:spcAft>
              <a:tabLst>
                <a:tab pos="656650" algn="l"/>
                <a:tab pos="1313299" algn="l"/>
                <a:tab pos="1969949" algn="l"/>
              </a:tabLst>
              <a:defRPr>
                <a:solidFill>
                  <a:schemeClr val="tx1"/>
                </a:solidFill>
                <a:latin typeface="Arial" charset="0"/>
                <a:ea typeface="Microsoft YaHei" charset="0"/>
                <a:cs typeface="Microsoft YaHei" charset="0"/>
              </a:defRPr>
            </a:lvl8pPr>
            <a:lvl9pPr marL="3525172" indent="-207363" defTabSz="407526" eaLnBrk="0" fontAlgn="base" hangingPunct="0">
              <a:spcBef>
                <a:spcPct val="0"/>
              </a:spcBef>
              <a:spcAft>
                <a:spcPct val="0"/>
              </a:spcAft>
              <a:tabLst>
                <a:tab pos="656650" algn="l"/>
                <a:tab pos="1313299" algn="l"/>
                <a:tab pos="1969949" algn="l"/>
              </a:tabLst>
              <a:defRPr>
                <a:solidFill>
                  <a:schemeClr val="tx1"/>
                </a:solidFill>
                <a:latin typeface="Arial" charset="0"/>
                <a:ea typeface="Microsoft YaHei" charset="0"/>
                <a:cs typeface="Microsoft YaHei" charset="0"/>
              </a:defRPr>
            </a:lvl9pPr>
          </a:lstStyle>
          <a:p>
            <a:fld id="{F37B882D-7F63-5A4A-8385-E3A4490E4722}" type="slidenum">
              <a:rPr lang="fr-FR">
                <a:solidFill>
                  <a:srgbClr val="000000"/>
                </a:solidFill>
                <a:latin typeface="Times New Roman" charset="0"/>
              </a:rPr>
              <a:pPr/>
              <a:t>33</a:t>
            </a:fld>
            <a:endParaRPr lang="fr-FR">
              <a:solidFill>
                <a:srgbClr val="000000"/>
              </a:solidFill>
              <a:latin typeface="Times New Roman" charset="0"/>
            </a:endParaRPr>
          </a:p>
        </p:txBody>
      </p:sp>
      <p:pic>
        <p:nvPicPr>
          <p:cNvPr id="194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1049" y="28934"/>
            <a:ext cx="4967282" cy="622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1487138" y="6252803"/>
            <a:ext cx="6078813" cy="369332"/>
          </a:xfrm>
          <a:prstGeom prst="rect">
            <a:avLst/>
          </a:prstGeom>
          <a:noFill/>
        </p:spPr>
        <p:txBody>
          <a:bodyPr wrap="square" rtlCol="0">
            <a:spAutoFit/>
          </a:bodyPr>
          <a:lstStyle/>
          <a:p>
            <a:r>
              <a:rPr lang="fr-FR" dirty="0" smtClean="0"/>
              <a:t>                                 Paul Joseph Barthez (1734-1806</a:t>
            </a:r>
            <a:endParaRPr lang="fr-FR" dirty="0"/>
          </a:p>
        </p:txBody>
      </p:sp>
    </p:spTree>
    <p:extLst>
      <p:ext uri="{BB962C8B-B14F-4D97-AF65-F5344CB8AC3E}">
        <p14:creationId xmlns:p14="http://schemas.microsoft.com/office/powerpoint/2010/main" val="27307423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u numéro de diapositive 3"/>
          <p:cNvSpPr>
            <a:spLocks noGrp="1"/>
          </p:cNvSpPr>
          <p:nvPr>
            <p:ph type="sldNum" sz="quarter" idx="12"/>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656650" algn="l"/>
                <a:tab pos="1313299" algn="l"/>
                <a:tab pos="1969949" algn="l"/>
              </a:tabLst>
              <a:defRPr>
                <a:solidFill>
                  <a:schemeClr val="tx1"/>
                </a:solidFill>
                <a:latin typeface="Arial" charset="0"/>
                <a:ea typeface="Microsoft YaHei" charset="0"/>
                <a:cs typeface="Microsoft YaHei" charset="0"/>
              </a:defRPr>
            </a:lvl1pPr>
            <a:lvl2pPr>
              <a:tabLst>
                <a:tab pos="656650" algn="l"/>
                <a:tab pos="1313299" algn="l"/>
                <a:tab pos="1969949" algn="l"/>
              </a:tabLst>
              <a:defRPr>
                <a:solidFill>
                  <a:schemeClr val="tx1"/>
                </a:solidFill>
                <a:latin typeface="Arial" charset="0"/>
                <a:ea typeface="Microsoft YaHei" charset="0"/>
                <a:cs typeface="Microsoft YaHei" charset="0"/>
              </a:defRPr>
            </a:lvl2pPr>
            <a:lvl3pPr>
              <a:tabLst>
                <a:tab pos="656650" algn="l"/>
                <a:tab pos="1313299" algn="l"/>
                <a:tab pos="1969949" algn="l"/>
              </a:tabLst>
              <a:defRPr>
                <a:solidFill>
                  <a:schemeClr val="tx1"/>
                </a:solidFill>
                <a:latin typeface="Arial" charset="0"/>
                <a:ea typeface="Microsoft YaHei" charset="0"/>
                <a:cs typeface="Microsoft YaHei" charset="0"/>
              </a:defRPr>
            </a:lvl3pPr>
            <a:lvl4pPr>
              <a:tabLst>
                <a:tab pos="656650" algn="l"/>
                <a:tab pos="1313299" algn="l"/>
                <a:tab pos="1969949" algn="l"/>
              </a:tabLst>
              <a:defRPr>
                <a:solidFill>
                  <a:schemeClr val="tx1"/>
                </a:solidFill>
                <a:latin typeface="Arial" charset="0"/>
                <a:ea typeface="Microsoft YaHei" charset="0"/>
                <a:cs typeface="Microsoft YaHei" charset="0"/>
              </a:defRPr>
            </a:lvl4pPr>
            <a:lvl5pPr>
              <a:tabLst>
                <a:tab pos="656650" algn="l"/>
                <a:tab pos="1313299" algn="l"/>
                <a:tab pos="1969949" algn="l"/>
              </a:tabLst>
              <a:defRPr>
                <a:solidFill>
                  <a:schemeClr val="tx1"/>
                </a:solidFill>
                <a:latin typeface="Arial" charset="0"/>
                <a:ea typeface="Microsoft YaHei" charset="0"/>
                <a:cs typeface="Microsoft YaHei" charset="0"/>
              </a:defRPr>
            </a:lvl5pPr>
            <a:lvl6pPr marL="2280994" indent="-207363" defTabSz="407526" eaLnBrk="0" fontAlgn="base" hangingPunct="0">
              <a:spcBef>
                <a:spcPct val="0"/>
              </a:spcBef>
              <a:spcAft>
                <a:spcPct val="0"/>
              </a:spcAft>
              <a:tabLst>
                <a:tab pos="656650" algn="l"/>
                <a:tab pos="1313299" algn="l"/>
                <a:tab pos="1969949" algn="l"/>
              </a:tabLst>
              <a:defRPr>
                <a:solidFill>
                  <a:schemeClr val="tx1"/>
                </a:solidFill>
                <a:latin typeface="Arial" charset="0"/>
                <a:ea typeface="Microsoft YaHei" charset="0"/>
                <a:cs typeface="Microsoft YaHei" charset="0"/>
              </a:defRPr>
            </a:lvl6pPr>
            <a:lvl7pPr marL="2695720" indent="-207363" defTabSz="407526" eaLnBrk="0" fontAlgn="base" hangingPunct="0">
              <a:spcBef>
                <a:spcPct val="0"/>
              </a:spcBef>
              <a:spcAft>
                <a:spcPct val="0"/>
              </a:spcAft>
              <a:tabLst>
                <a:tab pos="656650" algn="l"/>
                <a:tab pos="1313299" algn="l"/>
                <a:tab pos="1969949" algn="l"/>
              </a:tabLst>
              <a:defRPr>
                <a:solidFill>
                  <a:schemeClr val="tx1"/>
                </a:solidFill>
                <a:latin typeface="Arial" charset="0"/>
                <a:ea typeface="Microsoft YaHei" charset="0"/>
                <a:cs typeface="Microsoft YaHei" charset="0"/>
              </a:defRPr>
            </a:lvl7pPr>
            <a:lvl8pPr marL="3110446" indent="-207363" defTabSz="407526" eaLnBrk="0" fontAlgn="base" hangingPunct="0">
              <a:spcBef>
                <a:spcPct val="0"/>
              </a:spcBef>
              <a:spcAft>
                <a:spcPct val="0"/>
              </a:spcAft>
              <a:tabLst>
                <a:tab pos="656650" algn="l"/>
                <a:tab pos="1313299" algn="l"/>
                <a:tab pos="1969949" algn="l"/>
              </a:tabLst>
              <a:defRPr>
                <a:solidFill>
                  <a:schemeClr val="tx1"/>
                </a:solidFill>
                <a:latin typeface="Arial" charset="0"/>
                <a:ea typeface="Microsoft YaHei" charset="0"/>
                <a:cs typeface="Microsoft YaHei" charset="0"/>
              </a:defRPr>
            </a:lvl8pPr>
            <a:lvl9pPr marL="3525172" indent="-207363" defTabSz="407526" eaLnBrk="0" fontAlgn="base" hangingPunct="0">
              <a:spcBef>
                <a:spcPct val="0"/>
              </a:spcBef>
              <a:spcAft>
                <a:spcPct val="0"/>
              </a:spcAft>
              <a:tabLst>
                <a:tab pos="656650" algn="l"/>
                <a:tab pos="1313299" algn="l"/>
                <a:tab pos="1969949" algn="l"/>
              </a:tabLst>
              <a:defRPr>
                <a:solidFill>
                  <a:schemeClr val="tx1"/>
                </a:solidFill>
                <a:latin typeface="Arial" charset="0"/>
                <a:ea typeface="Microsoft YaHei" charset="0"/>
                <a:cs typeface="Microsoft YaHei" charset="0"/>
              </a:defRPr>
            </a:lvl9pPr>
          </a:lstStyle>
          <a:p>
            <a:fld id="{D5716ACE-3C51-7840-A332-E9EED5A8F892}" type="slidenum">
              <a:rPr lang="fr-FR">
                <a:solidFill>
                  <a:srgbClr val="000000"/>
                </a:solidFill>
                <a:latin typeface="Times New Roman" charset="0"/>
              </a:rPr>
              <a:pPr/>
              <a:t>34</a:t>
            </a:fld>
            <a:endParaRPr lang="fr-FR">
              <a:solidFill>
                <a:srgbClr val="000000"/>
              </a:solidFill>
              <a:latin typeface="Times New Roman" charset="0"/>
            </a:endParaRPr>
          </a:p>
        </p:txBody>
      </p:sp>
      <p:pic>
        <p:nvPicPr>
          <p:cNvPr id="21507" name="Picture 2" descr="467px-Pierre-Charles_Alexandre_Lou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3569" y="12578"/>
            <a:ext cx="4797921" cy="61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3"/>
          <p:cNvSpPr txBox="1">
            <a:spLocks noChangeArrowheads="1"/>
          </p:cNvSpPr>
          <p:nvPr/>
        </p:nvSpPr>
        <p:spPr bwMode="auto">
          <a:xfrm>
            <a:off x="657575" y="6248817"/>
            <a:ext cx="8173044" cy="344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945" tIns="41473" rIns="82945" bIns="41473">
            <a:spAutoFit/>
          </a:bodyPr>
          <a:lstStyle/>
          <a:p>
            <a:pPr algn="just" eaLnBrk="1">
              <a:lnSpc>
                <a:spcPct val="93000"/>
              </a:lnSpc>
              <a:buClr>
                <a:srgbClr val="000000"/>
              </a:buClr>
              <a:buSzPct val="100000"/>
              <a:buFont typeface="Times New Roman" charset="0"/>
              <a:buNone/>
            </a:pPr>
            <a:r>
              <a:rPr lang="fr-FR" dirty="0" smtClean="0"/>
              <a:t>Pierre-Charles Alexandre Louis </a:t>
            </a:r>
            <a:r>
              <a:rPr lang="fr-FR" dirty="0"/>
              <a:t>(1787-1872</a:t>
            </a:r>
            <a:r>
              <a:rPr lang="fr-FR" dirty="0" smtClean="0"/>
              <a:t>) : la méthode numérique : les statistiques</a:t>
            </a:r>
            <a:endParaRPr lang="fr-FR" dirty="0"/>
          </a:p>
        </p:txBody>
      </p:sp>
    </p:spTree>
    <p:extLst>
      <p:ext uri="{BB962C8B-B14F-4D97-AF65-F5344CB8AC3E}">
        <p14:creationId xmlns:p14="http://schemas.microsoft.com/office/powerpoint/2010/main" val="143106599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L’objet de la médecine n’est</a:t>
            </a:r>
            <a:endParaRPr lang="fr-FR" dirty="0"/>
          </a:p>
        </p:txBody>
      </p:sp>
      <p:sp>
        <p:nvSpPr>
          <p:cNvPr id="3" name="Espace réservé du contenu 2"/>
          <p:cNvSpPr>
            <a:spLocks noGrp="1"/>
          </p:cNvSpPr>
          <p:nvPr>
            <p:ph idx="1"/>
          </p:nvPr>
        </p:nvSpPr>
        <p:spPr/>
        <p:txBody>
          <a:bodyPr>
            <a:normAutofit fontScale="92500" lnSpcReduction="10000"/>
          </a:bodyPr>
          <a:lstStyle/>
          <a:p>
            <a:r>
              <a:rPr lang="fr-FR" dirty="0" smtClean="0"/>
              <a:t>Ni la maladie</a:t>
            </a:r>
            <a:endParaRPr lang="fr-FR" dirty="0"/>
          </a:p>
          <a:p>
            <a:r>
              <a:rPr lang="fr-FR" dirty="0" smtClean="0"/>
              <a:t>Ni sa cause</a:t>
            </a:r>
          </a:p>
          <a:p>
            <a:r>
              <a:rPr lang="fr-FR" dirty="0" smtClean="0"/>
              <a:t>Ni l’homme (ou la femme) malade</a:t>
            </a:r>
          </a:p>
          <a:p>
            <a:pPr marL="0" indent="0">
              <a:buNone/>
            </a:pPr>
            <a:r>
              <a:rPr lang="fr-FR" dirty="0"/>
              <a:t> </a:t>
            </a:r>
            <a:r>
              <a:rPr lang="fr-FR" dirty="0" smtClean="0"/>
              <a:t>                                 MAIS</a:t>
            </a:r>
          </a:p>
          <a:p>
            <a:r>
              <a:rPr lang="fr-FR" dirty="0" smtClean="0"/>
              <a:t>Un individu concret, une personne unique, insubstituable avec passé, présent et un avenir.</a:t>
            </a:r>
          </a:p>
          <a:p>
            <a:r>
              <a:rPr lang="fr-FR" i="1" dirty="0" smtClean="0"/>
              <a:t>Ethos, </a:t>
            </a:r>
            <a:r>
              <a:rPr lang="fr-FR" i="1" dirty="0" err="1" smtClean="0"/>
              <a:t>êthos</a:t>
            </a:r>
            <a:r>
              <a:rPr lang="fr-FR" i="1" dirty="0" smtClean="0"/>
              <a:t>, </a:t>
            </a:r>
          </a:p>
          <a:p>
            <a:r>
              <a:rPr lang="fr-FR" i="1" dirty="0" err="1" smtClean="0"/>
              <a:t>Disease</a:t>
            </a:r>
            <a:r>
              <a:rPr lang="fr-FR" i="1" dirty="0" smtClean="0"/>
              <a:t> </a:t>
            </a:r>
            <a:r>
              <a:rPr lang="fr-FR" dirty="0" smtClean="0"/>
              <a:t>(objectif), </a:t>
            </a:r>
            <a:r>
              <a:rPr lang="fr-FR" i="1" dirty="0" err="1" smtClean="0"/>
              <a:t>illness</a:t>
            </a:r>
            <a:r>
              <a:rPr lang="fr-FR" i="1" dirty="0" smtClean="0"/>
              <a:t> </a:t>
            </a:r>
            <a:r>
              <a:rPr lang="fr-FR" dirty="0" smtClean="0"/>
              <a:t>(vécu)</a:t>
            </a:r>
            <a:r>
              <a:rPr lang="fr-FR" i="1" dirty="0" smtClean="0"/>
              <a:t>, </a:t>
            </a:r>
            <a:r>
              <a:rPr lang="fr-FR" i="1" dirty="0" err="1" smtClean="0"/>
              <a:t>sickness</a:t>
            </a:r>
            <a:r>
              <a:rPr lang="fr-FR" i="1" dirty="0" smtClean="0"/>
              <a:t> </a:t>
            </a:r>
            <a:r>
              <a:rPr lang="fr-FR" dirty="0" smtClean="0"/>
              <a:t>(socioculturel)</a:t>
            </a:r>
            <a:endParaRPr lang="fr-FR" i="1" dirty="0"/>
          </a:p>
        </p:txBody>
      </p:sp>
    </p:spTree>
    <p:extLst>
      <p:ext uri="{BB962C8B-B14F-4D97-AF65-F5344CB8AC3E}">
        <p14:creationId xmlns:p14="http://schemas.microsoft.com/office/powerpoint/2010/main" val="228840430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8649" y="2782272"/>
            <a:ext cx="8229600" cy="1143000"/>
          </a:xfrm>
        </p:spPr>
        <p:txBody>
          <a:bodyPr>
            <a:normAutofit fontScale="90000"/>
          </a:bodyPr>
          <a:lstStyle/>
          <a:p>
            <a:r>
              <a:rPr lang="fr-FR" dirty="0" smtClean="0"/>
              <a:t>Exemples : évolution des traitements</a:t>
            </a:r>
            <a:r>
              <a:rPr lang="fr-FR" dirty="0" smtClean="0"/>
              <a:t/>
            </a:r>
            <a:br>
              <a:rPr lang="fr-FR" dirty="0" smtClean="0"/>
            </a:br>
            <a:endParaRPr lang="fr-FR" dirty="0"/>
          </a:p>
        </p:txBody>
      </p:sp>
    </p:spTree>
    <p:extLst>
      <p:ext uri="{BB962C8B-B14F-4D97-AF65-F5344CB8AC3E}">
        <p14:creationId xmlns:p14="http://schemas.microsoft.com/office/powerpoint/2010/main" val="340589462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740969" y="227967"/>
            <a:ext cx="2403031" cy="2883637"/>
          </a:xfrm>
          <a:prstGeom prst="rect">
            <a:avLst/>
          </a:prstGeom>
        </p:spPr>
      </p:pic>
      <p:sp>
        <p:nvSpPr>
          <p:cNvPr id="3" name="ZoneTexte 2"/>
          <p:cNvSpPr txBox="1"/>
          <p:nvPr/>
        </p:nvSpPr>
        <p:spPr>
          <a:xfrm>
            <a:off x="6907865" y="3397790"/>
            <a:ext cx="2236135" cy="369332"/>
          </a:xfrm>
          <a:prstGeom prst="rect">
            <a:avLst/>
          </a:prstGeom>
          <a:noFill/>
        </p:spPr>
        <p:txBody>
          <a:bodyPr wrap="square" rtlCol="0">
            <a:spAutoFit/>
          </a:bodyPr>
          <a:lstStyle/>
          <a:p>
            <a:r>
              <a:rPr lang="fr-FR" i="1" dirty="0" err="1" smtClean="0"/>
              <a:t>Cinchona</a:t>
            </a:r>
            <a:r>
              <a:rPr lang="fr-FR" i="1" dirty="0" smtClean="0"/>
              <a:t> </a:t>
            </a:r>
            <a:r>
              <a:rPr lang="fr-FR" i="1" dirty="0" err="1" smtClean="0"/>
              <a:t>officinalis</a:t>
            </a:r>
            <a:endParaRPr lang="fr-FR" i="1" dirty="0"/>
          </a:p>
        </p:txBody>
      </p:sp>
      <p:sp>
        <p:nvSpPr>
          <p:cNvPr id="4" name="ZoneTexte 3"/>
          <p:cNvSpPr txBox="1"/>
          <p:nvPr/>
        </p:nvSpPr>
        <p:spPr>
          <a:xfrm>
            <a:off x="477621" y="499356"/>
            <a:ext cx="5698887" cy="646331"/>
          </a:xfrm>
          <a:prstGeom prst="rect">
            <a:avLst/>
          </a:prstGeom>
          <a:noFill/>
        </p:spPr>
        <p:txBody>
          <a:bodyPr wrap="square" rtlCol="0">
            <a:spAutoFit/>
          </a:bodyPr>
          <a:lstStyle/>
          <a:p>
            <a:r>
              <a:rPr lang="fr-FR" sz="3600" dirty="0" smtClean="0"/>
              <a:t>Les antipaludéens</a:t>
            </a:r>
            <a:endParaRPr lang="fr-FR" sz="3600" dirty="0"/>
          </a:p>
        </p:txBody>
      </p:sp>
      <p:sp>
        <p:nvSpPr>
          <p:cNvPr id="5" name="ZoneTexte 4"/>
          <p:cNvSpPr txBox="1"/>
          <p:nvPr/>
        </p:nvSpPr>
        <p:spPr>
          <a:xfrm>
            <a:off x="130260" y="1834590"/>
            <a:ext cx="6610709" cy="1200329"/>
          </a:xfrm>
          <a:prstGeom prst="rect">
            <a:avLst/>
          </a:prstGeom>
          <a:noFill/>
        </p:spPr>
        <p:txBody>
          <a:bodyPr wrap="square" rtlCol="0">
            <a:spAutoFit/>
          </a:bodyPr>
          <a:lstStyle/>
          <a:p>
            <a:r>
              <a:rPr lang="fr-FR" dirty="0" smtClean="0"/>
              <a:t>L’herbe ou la poudre des jésuites (</a:t>
            </a:r>
            <a:r>
              <a:rPr lang="fr-FR" dirty="0" err="1" smtClean="0"/>
              <a:t>XVI</a:t>
            </a:r>
            <a:r>
              <a:rPr lang="fr-FR" baseline="30000" dirty="0" err="1" smtClean="0"/>
              <a:t>ème</a:t>
            </a:r>
            <a:r>
              <a:rPr lang="fr-FR" dirty="0" err="1" smtClean="0"/>
              <a:t>siècle</a:t>
            </a:r>
            <a:r>
              <a:rPr lang="fr-FR" dirty="0" smtClean="0"/>
              <a:t>)</a:t>
            </a:r>
          </a:p>
          <a:p>
            <a:r>
              <a:rPr lang="fr-FR" dirty="0" smtClean="0"/>
              <a:t>   -légende : guérison épouse du vice-roi du Pérou Chinchon</a:t>
            </a:r>
          </a:p>
          <a:p>
            <a:r>
              <a:rPr lang="fr-FR" dirty="0"/>
              <a:t> </a:t>
            </a:r>
            <a:r>
              <a:rPr lang="fr-FR" dirty="0" smtClean="0"/>
              <a:t>  -histoire frère jésuite </a:t>
            </a:r>
            <a:r>
              <a:rPr lang="fr-FR" dirty="0" err="1" smtClean="0"/>
              <a:t>Salombrini</a:t>
            </a:r>
            <a:endParaRPr lang="fr-FR" dirty="0" smtClean="0"/>
          </a:p>
          <a:p>
            <a:r>
              <a:rPr lang="fr-FR" dirty="0"/>
              <a:t> </a:t>
            </a:r>
            <a:r>
              <a:rPr lang="fr-FR" dirty="0" smtClean="0"/>
              <a:t>  -Cromwell préfère mourir du paludisme (1655)que « s’</a:t>
            </a:r>
            <a:r>
              <a:rPr lang="fr-FR" dirty="0" err="1" smtClean="0"/>
              <a:t>enjésuiter</a:t>
            </a:r>
            <a:r>
              <a:rPr lang="fr-FR" dirty="0" smtClean="0"/>
              <a:t> »</a:t>
            </a:r>
            <a:endParaRPr lang="fr-FR" dirty="0"/>
          </a:p>
        </p:txBody>
      </p:sp>
      <p:sp>
        <p:nvSpPr>
          <p:cNvPr id="6" name="ZoneTexte 5"/>
          <p:cNvSpPr txBox="1"/>
          <p:nvPr/>
        </p:nvSpPr>
        <p:spPr>
          <a:xfrm>
            <a:off x="130260" y="3767122"/>
            <a:ext cx="6610709" cy="369332"/>
          </a:xfrm>
          <a:prstGeom prst="rect">
            <a:avLst/>
          </a:prstGeom>
          <a:noFill/>
        </p:spPr>
        <p:txBody>
          <a:bodyPr wrap="square" rtlCol="0">
            <a:spAutoFit/>
          </a:bodyPr>
          <a:lstStyle/>
          <a:p>
            <a:r>
              <a:rPr lang="fr-FR" dirty="0" smtClean="0"/>
              <a:t>Joseph de Jussieu (1704-1779) </a:t>
            </a:r>
            <a:r>
              <a:rPr lang="fr-FR" i="1" dirty="0"/>
              <a:t>D</a:t>
            </a:r>
            <a:r>
              <a:rPr lang="fr-FR" i="1" dirty="0" smtClean="0"/>
              <a:t>escription de l’arbre à quinquina</a:t>
            </a:r>
            <a:endParaRPr lang="fr-FR" dirty="0"/>
          </a:p>
        </p:txBody>
      </p:sp>
      <p:sp>
        <p:nvSpPr>
          <p:cNvPr id="7" name="ZoneTexte 6"/>
          <p:cNvSpPr txBox="1"/>
          <p:nvPr/>
        </p:nvSpPr>
        <p:spPr>
          <a:xfrm>
            <a:off x="130261" y="4559822"/>
            <a:ext cx="6534724" cy="646331"/>
          </a:xfrm>
          <a:prstGeom prst="rect">
            <a:avLst/>
          </a:prstGeom>
          <a:noFill/>
        </p:spPr>
        <p:txBody>
          <a:bodyPr wrap="square" rtlCol="0">
            <a:spAutoFit/>
          </a:bodyPr>
          <a:lstStyle/>
          <a:p>
            <a:r>
              <a:rPr lang="fr-FR" dirty="0" smtClean="0"/>
              <a:t>PJ Pelletier et JB </a:t>
            </a:r>
            <a:r>
              <a:rPr lang="fr-FR" dirty="0"/>
              <a:t>C</a:t>
            </a:r>
            <a:r>
              <a:rPr lang="fr-FR" dirty="0" smtClean="0"/>
              <a:t>aventou </a:t>
            </a:r>
            <a:r>
              <a:rPr lang="fr-FR" b="1" i="1" dirty="0" smtClean="0"/>
              <a:t>extraient</a:t>
            </a:r>
            <a:r>
              <a:rPr lang="fr-FR" dirty="0" smtClean="0"/>
              <a:t> 1 8OO kg de quinine (1820) à partir de 138 tonnes d’écorce de </a:t>
            </a:r>
            <a:r>
              <a:rPr lang="fr-FR" i="1" dirty="0" err="1" smtClean="0"/>
              <a:t>Cinchona</a:t>
            </a:r>
            <a:r>
              <a:rPr lang="fr-FR" i="1" dirty="0" smtClean="0"/>
              <a:t> </a:t>
            </a:r>
            <a:r>
              <a:rPr lang="fr-FR" i="1" dirty="0" err="1" smtClean="0"/>
              <a:t>succirubra</a:t>
            </a:r>
            <a:r>
              <a:rPr lang="fr-FR" dirty="0" smtClean="0"/>
              <a:t> </a:t>
            </a:r>
            <a:endParaRPr lang="fr-FR" dirty="0"/>
          </a:p>
        </p:txBody>
      </p:sp>
      <p:pic>
        <p:nvPicPr>
          <p:cNvPr id="8" name="Image 7"/>
          <p:cNvPicPr>
            <a:picLocks noChangeAspect="1"/>
          </p:cNvPicPr>
          <p:nvPr/>
        </p:nvPicPr>
        <p:blipFill>
          <a:blip r:embed="rId3"/>
          <a:stretch>
            <a:fillRect/>
          </a:stretch>
        </p:blipFill>
        <p:spPr>
          <a:xfrm>
            <a:off x="6907865" y="3876487"/>
            <a:ext cx="2236135" cy="2981513"/>
          </a:xfrm>
          <a:prstGeom prst="rect">
            <a:avLst/>
          </a:prstGeom>
        </p:spPr>
      </p:pic>
      <p:sp>
        <p:nvSpPr>
          <p:cNvPr id="9" name="ZoneTexte 8"/>
          <p:cNvSpPr txBox="1"/>
          <p:nvPr/>
        </p:nvSpPr>
        <p:spPr>
          <a:xfrm>
            <a:off x="227955" y="5829436"/>
            <a:ext cx="6437030" cy="369332"/>
          </a:xfrm>
          <a:prstGeom prst="rect">
            <a:avLst/>
          </a:prstGeom>
          <a:noFill/>
        </p:spPr>
        <p:txBody>
          <a:bodyPr wrap="square" rtlCol="0">
            <a:spAutoFit/>
          </a:bodyPr>
          <a:lstStyle/>
          <a:p>
            <a:r>
              <a:rPr lang="fr-FR" dirty="0" smtClean="0"/>
              <a:t>Après deuxième guerre mondiale antipaludéens de </a:t>
            </a:r>
            <a:r>
              <a:rPr lang="fr-FR" b="1" dirty="0" smtClean="0"/>
              <a:t>synthèse</a:t>
            </a:r>
            <a:endParaRPr lang="fr-FR" b="1" dirty="0"/>
          </a:p>
        </p:txBody>
      </p:sp>
    </p:spTree>
    <p:extLst>
      <p:ext uri="{BB962C8B-B14F-4D97-AF65-F5344CB8AC3E}">
        <p14:creationId xmlns:p14="http://schemas.microsoft.com/office/powerpoint/2010/main" val="19173579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2"/>
          <p:cNvGraphicFramePr>
            <a:graphicFrameLocks noChangeAspect="1"/>
          </p:cNvGraphicFramePr>
          <p:nvPr/>
        </p:nvGraphicFramePr>
        <p:xfrm>
          <a:off x="3973513" y="0"/>
          <a:ext cx="5170487" cy="6669088"/>
        </p:xfrm>
        <a:graphic>
          <a:graphicData uri="http://schemas.openxmlformats.org/presentationml/2006/ole">
            <mc:AlternateContent xmlns:mc="http://schemas.openxmlformats.org/markup-compatibility/2006">
              <mc:Choice xmlns:v="urn:schemas-microsoft-com:vml" Requires="v">
                <p:oleObj spid="_x0000_s2090" name="Image Wang" r:id="rId3" imgW="4334040" imgH="5610240" progId="Imaging.Document">
                  <p:embed/>
                </p:oleObj>
              </mc:Choice>
              <mc:Fallback>
                <p:oleObj name="Image Wang" r:id="rId3" imgW="4334040" imgH="5610240" progId="Imaging.Documen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3513" y="0"/>
                        <a:ext cx="5170487" cy="666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0483" name="Text Box 3"/>
          <p:cNvSpPr txBox="1">
            <a:spLocks noChangeArrowheads="1"/>
          </p:cNvSpPr>
          <p:nvPr/>
        </p:nvSpPr>
        <p:spPr bwMode="auto">
          <a:xfrm>
            <a:off x="304800" y="0"/>
            <a:ext cx="3979863" cy="7171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fr-FR" sz="2400" dirty="0">
                <a:latin typeface="Times New Roman" charset="0"/>
              </a:rPr>
              <a:t>  </a:t>
            </a:r>
            <a:r>
              <a:rPr lang="fr-FR" sz="2400" dirty="0">
                <a:latin typeface="+mj-lt"/>
              </a:rPr>
              <a:t> Alexander Fleming</a:t>
            </a:r>
          </a:p>
          <a:p>
            <a:pPr>
              <a:spcBef>
                <a:spcPct val="50000"/>
              </a:spcBef>
            </a:pPr>
            <a:r>
              <a:rPr lang="fr-FR" sz="2400" dirty="0">
                <a:latin typeface="+mj-lt"/>
              </a:rPr>
              <a:t>           1881-1955</a:t>
            </a:r>
          </a:p>
          <a:p>
            <a:pPr>
              <a:spcBef>
                <a:spcPct val="50000"/>
              </a:spcBef>
            </a:pPr>
            <a:r>
              <a:rPr lang="fr-FR" sz="2400" b="1" dirty="0">
                <a:latin typeface="+mj-lt"/>
              </a:rPr>
              <a:t>-</a:t>
            </a:r>
            <a:r>
              <a:rPr lang="fr-FR" sz="2000" b="1" dirty="0">
                <a:latin typeface="+mj-lt"/>
              </a:rPr>
              <a:t>compétition entre espèces bactériennes</a:t>
            </a:r>
          </a:p>
          <a:p>
            <a:pPr>
              <a:spcBef>
                <a:spcPct val="50000"/>
              </a:spcBef>
            </a:pPr>
            <a:r>
              <a:rPr lang="fr-FR" sz="2000" b="1" dirty="0">
                <a:latin typeface="+mj-lt"/>
              </a:rPr>
              <a:t>-sérums, vaccins</a:t>
            </a:r>
          </a:p>
          <a:p>
            <a:pPr>
              <a:spcBef>
                <a:spcPct val="50000"/>
              </a:spcBef>
            </a:pPr>
            <a:r>
              <a:rPr lang="fr-FR" sz="2000" b="1" dirty="0">
                <a:latin typeface="+mj-lt"/>
              </a:rPr>
              <a:t>-1909 </a:t>
            </a:r>
            <a:r>
              <a:rPr lang="fr-FR" sz="2000" b="1" dirty="0" err="1">
                <a:latin typeface="+mj-lt"/>
              </a:rPr>
              <a:t>Salvarsan</a:t>
            </a:r>
            <a:r>
              <a:rPr lang="fr-FR" sz="2000" b="1" dirty="0">
                <a:latin typeface="+mj-lt"/>
              </a:rPr>
              <a:t>® première chimiothérapie</a:t>
            </a:r>
          </a:p>
          <a:p>
            <a:pPr>
              <a:spcBef>
                <a:spcPct val="50000"/>
              </a:spcBef>
            </a:pPr>
            <a:r>
              <a:rPr lang="fr-FR" sz="2000" b="1" dirty="0">
                <a:latin typeface="+mj-lt"/>
              </a:rPr>
              <a:t>-1922 Lysozyme</a:t>
            </a:r>
          </a:p>
          <a:p>
            <a:pPr>
              <a:spcBef>
                <a:spcPct val="50000"/>
              </a:spcBef>
            </a:pPr>
            <a:r>
              <a:rPr lang="fr-FR" sz="2000" b="1" dirty="0">
                <a:solidFill>
                  <a:srgbClr val="FF0000"/>
                </a:solidFill>
                <a:latin typeface="+mj-lt"/>
              </a:rPr>
              <a:t>-1929 Pénicilline (1941</a:t>
            </a:r>
            <a:r>
              <a:rPr lang="fr-FR" sz="2000" b="1" dirty="0" smtClean="0">
                <a:solidFill>
                  <a:srgbClr val="FF0000"/>
                </a:solidFill>
                <a:latin typeface="+mj-lt"/>
              </a:rPr>
              <a:t>)</a:t>
            </a:r>
            <a:endParaRPr lang="fr-FR" sz="2000" b="1" dirty="0">
              <a:latin typeface="+mj-lt"/>
            </a:endParaRPr>
          </a:p>
          <a:p>
            <a:pPr>
              <a:spcBef>
                <a:spcPct val="50000"/>
              </a:spcBef>
            </a:pPr>
            <a:r>
              <a:rPr lang="fr-FR" sz="2000" b="1" dirty="0">
                <a:latin typeface="+mj-lt"/>
              </a:rPr>
              <a:t>-1933 Domagk : sulfamides</a:t>
            </a:r>
          </a:p>
          <a:p>
            <a:pPr>
              <a:spcBef>
                <a:spcPct val="50000"/>
              </a:spcBef>
            </a:pPr>
            <a:r>
              <a:rPr lang="fr-FR" sz="2000" b="1" dirty="0">
                <a:latin typeface="+mj-lt"/>
              </a:rPr>
              <a:t>-Immunothérapie : </a:t>
            </a:r>
            <a:r>
              <a:rPr lang="fr-FR" sz="2000" b="1" dirty="0" err="1">
                <a:latin typeface="+mj-lt"/>
              </a:rPr>
              <a:t>Ig</a:t>
            </a:r>
            <a:r>
              <a:rPr lang="fr-FR" sz="2000" b="1" dirty="0">
                <a:latin typeface="+mj-lt"/>
              </a:rPr>
              <a:t>,</a:t>
            </a:r>
          </a:p>
          <a:p>
            <a:pPr>
              <a:spcBef>
                <a:spcPct val="50000"/>
              </a:spcBef>
            </a:pPr>
            <a:r>
              <a:rPr lang="fr-FR" sz="2000" b="1" dirty="0" err="1">
                <a:latin typeface="+mj-lt"/>
              </a:rPr>
              <a:t>Centoxin</a:t>
            </a:r>
            <a:r>
              <a:rPr lang="fr-FR" sz="2000" b="1" dirty="0">
                <a:latin typeface="+mj-lt"/>
              </a:rPr>
              <a:t>®®, </a:t>
            </a:r>
            <a:r>
              <a:rPr lang="fr-FR" sz="2000" b="1" dirty="0" err="1">
                <a:latin typeface="+mj-lt"/>
              </a:rPr>
              <a:t>Xigris</a:t>
            </a:r>
            <a:r>
              <a:rPr lang="fr-FR" sz="2000" b="1" dirty="0">
                <a:latin typeface="+mj-lt"/>
              </a:rPr>
              <a:t>®</a:t>
            </a:r>
            <a:r>
              <a:rPr lang="fr-FR" sz="2400" b="1" dirty="0">
                <a:latin typeface="+mj-lt"/>
              </a:rPr>
              <a:t> </a:t>
            </a:r>
          </a:p>
          <a:p>
            <a:pPr>
              <a:spcBef>
                <a:spcPct val="50000"/>
              </a:spcBef>
            </a:pPr>
            <a:r>
              <a:rPr lang="fr-FR" sz="2400" b="1" dirty="0">
                <a:latin typeface="+mj-lt"/>
              </a:rPr>
              <a:t>   </a:t>
            </a:r>
          </a:p>
          <a:p>
            <a:pPr>
              <a:spcBef>
                <a:spcPct val="50000"/>
              </a:spcBef>
            </a:pPr>
            <a:r>
              <a:rPr lang="fr-FR" sz="2400" b="1" dirty="0">
                <a:latin typeface="Comic Sans MS" charset="0"/>
              </a:rPr>
              <a:t>…          </a:t>
            </a:r>
          </a:p>
          <a:p>
            <a:pPr>
              <a:spcBef>
                <a:spcPct val="50000"/>
              </a:spcBef>
            </a:pPr>
            <a:r>
              <a:rPr lang="fr-FR" sz="2400" b="1" dirty="0">
                <a:latin typeface="Comic Sans MS" charset="0"/>
              </a:rPr>
              <a:t>           </a:t>
            </a:r>
          </a:p>
        </p:txBody>
      </p:sp>
      <p:sp>
        <p:nvSpPr>
          <p:cNvPr id="20484" name="Comment 4"/>
          <p:cNvSpPr>
            <a:spLocks noChangeArrowheads="1"/>
          </p:cNvSpPr>
          <p:nvPr/>
        </p:nvSpPr>
        <p:spPr bwMode="auto">
          <a:xfrm flipV="1">
            <a:off x="0" y="-381000"/>
            <a:ext cx="3260725" cy="346075"/>
          </a:xfrm>
          <a:prstGeom prst="rect">
            <a:avLst/>
          </a:prstGeom>
          <a:solidFill>
            <a:srgbClr val="FFFFFF">
              <a:alpha val="50000"/>
            </a:srgbClr>
          </a:solidFill>
          <a:ln w="9525">
            <a:solidFill>
              <a:srgbClr val="000000"/>
            </a:solidFill>
            <a:miter lim="800000"/>
            <a:headEnd/>
            <a:tailEnd/>
          </a:ln>
          <a:effectLst>
            <a:outerShdw blurRad="63500" dist="107763" dir="2700000" algn="ctr" rotWithShape="0">
              <a:srgbClr val="000000">
                <a:alpha val="74998"/>
              </a:srgbClr>
            </a:outerShdw>
          </a:effectLst>
          <a:extLst>
            <a:ext uri="{53640926-AAD7-44d8-BBD7-CCE9431645EC}">
              <a14:shadowObscured xmlns:a14="http://schemas.microsoft.com/office/drawing/2010/main" val="1"/>
            </a:ext>
          </a:extLst>
        </p:spPr>
        <p:txBody>
          <a:bodyPr rot="10800000">
            <a:spAutoFit/>
          </a:bodyPr>
          <a:lstStyle/>
          <a:p>
            <a:pPr>
              <a:spcBef>
                <a:spcPct val="50000"/>
              </a:spcBef>
            </a:pPr>
            <a:endParaRPr lang="fr-FR" sz="1600">
              <a:solidFill>
                <a:srgbClr val="000000"/>
              </a:solidFill>
            </a:endParaRPr>
          </a:p>
        </p:txBody>
      </p:sp>
    </p:spTree>
    <p:extLst>
      <p:ext uri="{BB962C8B-B14F-4D97-AF65-F5344CB8AC3E}">
        <p14:creationId xmlns:p14="http://schemas.microsoft.com/office/powerpoint/2010/main" val="177390498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64023" y="727640"/>
            <a:ext cx="7350695" cy="5591220"/>
          </a:xfrm>
          <a:prstGeom prst="rect">
            <a:avLst/>
          </a:prstGeom>
        </p:spPr>
      </p:pic>
      <p:sp>
        <p:nvSpPr>
          <p:cNvPr id="3" name="Ellipse 2"/>
          <p:cNvSpPr/>
          <p:nvPr/>
        </p:nvSpPr>
        <p:spPr>
          <a:xfrm>
            <a:off x="3095402" y="3122234"/>
            <a:ext cx="5119316" cy="595341"/>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Ellipse 3"/>
          <p:cNvSpPr/>
          <p:nvPr/>
        </p:nvSpPr>
        <p:spPr>
          <a:xfrm>
            <a:off x="727552" y="3955711"/>
            <a:ext cx="7487166" cy="621801"/>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6127237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Médicament générique</a:t>
            </a:r>
            <a:endParaRPr lang="fr-FR" dirty="0"/>
          </a:p>
        </p:txBody>
      </p:sp>
      <p:sp>
        <p:nvSpPr>
          <p:cNvPr id="3" name="Espace réservé du contenu 2"/>
          <p:cNvSpPr>
            <a:spLocks noGrp="1"/>
          </p:cNvSpPr>
          <p:nvPr>
            <p:ph idx="1"/>
          </p:nvPr>
        </p:nvSpPr>
        <p:spPr>
          <a:xfrm>
            <a:off x="119405" y="1600200"/>
            <a:ext cx="9024595" cy="4525963"/>
          </a:xfrm>
        </p:spPr>
        <p:txBody>
          <a:bodyPr>
            <a:normAutofit fontScale="92500" lnSpcReduction="10000"/>
          </a:bodyPr>
          <a:lstStyle/>
          <a:p>
            <a:pPr marL="0" indent="0">
              <a:buNone/>
            </a:pPr>
            <a:endParaRPr lang="fr-FR" b="1" dirty="0"/>
          </a:p>
          <a:p>
            <a:r>
              <a:rPr lang="fr-FR" dirty="0"/>
              <a:t>est conçu à partir de la molécule d’un médicament déjà autorisé (appelé médicament d’origine ou </a:t>
            </a:r>
            <a:r>
              <a:rPr lang="fr-FR" b="1" dirty="0"/>
              <a:t>princeps</a:t>
            </a:r>
            <a:r>
              <a:rPr lang="fr-FR" dirty="0"/>
              <a:t>) dont le brevet est désormais tombé dans le domaine </a:t>
            </a:r>
            <a:r>
              <a:rPr lang="fr-FR" dirty="0" smtClean="0"/>
              <a:t>public (10 ans). </a:t>
            </a:r>
            <a:r>
              <a:rPr lang="fr-FR" dirty="0"/>
              <a:t> </a:t>
            </a:r>
          </a:p>
          <a:p>
            <a:r>
              <a:rPr lang="fr-FR" dirty="0"/>
              <a:t>doit avoir la même composition </a:t>
            </a:r>
            <a:r>
              <a:rPr lang="fr-FR" b="1" dirty="0"/>
              <a:t>qualitative</a:t>
            </a:r>
            <a:r>
              <a:rPr lang="fr-FR" dirty="0"/>
              <a:t> et </a:t>
            </a:r>
            <a:r>
              <a:rPr lang="fr-FR" b="1" dirty="0"/>
              <a:t>quantitative</a:t>
            </a:r>
            <a:r>
              <a:rPr lang="fr-FR" dirty="0"/>
              <a:t> en principes actifs, la même </a:t>
            </a:r>
            <a:r>
              <a:rPr lang="fr-FR" b="1" dirty="0"/>
              <a:t>forme pharmaceutique</a:t>
            </a:r>
            <a:r>
              <a:rPr lang="fr-FR" dirty="0"/>
              <a:t> que le princeps et démontrer qu’il a la </a:t>
            </a:r>
            <a:r>
              <a:rPr lang="fr-FR" b="1" dirty="0"/>
              <a:t>même efficacité </a:t>
            </a:r>
            <a:r>
              <a:rPr lang="fr-FR" dirty="0"/>
              <a:t>thérapeutique </a:t>
            </a:r>
            <a:r>
              <a:rPr lang="fr-FR" dirty="0" smtClean="0"/>
              <a:t>et la même </a:t>
            </a:r>
            <a:r>
              <a:rPr lang="fr-FR" b="1" dirty="0"/>
              <a:t>biodisponibilité</a:t>
            </a:r>
            <a:r>
              <a:rPr lang="fr-FR" dirty="0"/>
              <a:t>).</a:t>
            </a:r>
          </a:p>
          <a:p>
            <a:endParaRPr lang="fr-FR" dirty="0"/>
          </a:p>
        </p:txBody>
      </p:sp>
    </p:spTree>
    <p:extLst>
      <p:ext uri="{BB962C8B-B14F-4D97-AF65-F5344CB8AC3E}">
        <p14:creationId xmlns:p14="http://schemas.microsoft.com/office/powerpoint/2010/main" val="235213598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20986" y="1148347"/>
            <a:ext cx="4495517" cy="4399185"/>
          </a:xfrm>
          <a:prstGeom prst="rect">
            <a:avLst/>
          </a:prstGeom>
        </p:spPr>
      </p:pic>
      <p:sp>
        <p:nvSpPr>
          <p:cNvPr id="3" name="ZoneTexte 2"/>
          <p:cNvSpPr txBox="1"/>
          <p:nvPr/>
        </p:nvSpPr>
        <p:spPr>
          <a:xfrm>
            <a:off x="396845" y="5741736"/>
            <a:ext cx="3836181" cy="369332"/>
          </a:xfrm>
          <a:prstGeom prst="rect">
            <a:avLst/>
          </a:prstGeom>
          <a:noFill/>
        </p:spPr>
        <p:txBody>
          <a:bodyPr wrap="square" rtlCol="0">
            <a:spAutoFit/>
          </a:bodyPr>
          <a:lstStyle/>
          <a:p>
            <a:r>
              <a:rPr lang="fr-FR" dirty="0" smtClean="0"/>
              <a:t>        Gerhard Domagk (1895-1964)</a:t>
            </a:r>
            <a:endParaRPr lang="fr-FR" dirty="0"/>
          </a:p>
        </p:txBody>
      </p:sp>
      <p:sp>
        <p:nvSpPr>
          <p:cNvPr id="4" name="ZoneTexte 3"/>
          <p:cNvSpPr txBox="1"/>
          <p:nvPr/>
        </p:nvSpPr>
        <p:spPr>
          <a:xfrm>
            <a:off x="4616504" y="423354"/>
            <a:ext cx="4527496" cy="4801315"/>
          </a:xfrm>
          <a:prstGeom prst="rect">
            <a:avLst/>
          </a:prstGeom>
          <a:noFill/>
        </p:spPr>
        <p:txBody>
          <a:bodyPr wrap="square" rtlCol="0">
            <a:spAutoFit/>
          </a:bodyPr>
          <a:lstStyle/>
          <a:p>
            <a:endParaRPr lang="fr-FR" dirty="0" smtClean="0"/>
          </a:p>
          <a:p>
            <a:endParaRPr lang="fr-FR" dirty="0"/>
          </a:p>
          <a:p>
            <a:endParaRPr lang="fr-FR" dirty="0" smtClean="0"/>
          </a:p>
          <a:p>
            <a:r>
              <a:rPr lang="fr-FR" dirty="0" smtClean="0"/>
              <a:t>1931- Découverte du </a:t>
            </a:r>
            <a:r>
              <a:rPr lang="fr-FR" dirty="0" err="1" smtClean="0"/>
              <a:t>Protonsil</a:t>
            </a:r>
            <a:r>
              <a:rPr lang="fr-FR" dirty="0" smtClean="0"/>
              <a:t>®</a:t>
            </a:r>
          </a:p>
          <a:p>
            <a:r>
              <a:rPr lang="fr-FR" dirty="0" smtClean="0"/>
              <a:t>(Chlorhydrate de </a:t>
            </a:r>
            <a:r>
              <a:rPr lang="fr-FR" dirty="0" err="1" smtClean="0"/>
              <a:t>sulfamidochrysine</a:t>
            </a:r>
            <a:r>
              <a:rPr lang="fr-FR" dirty="0" smtClean="0"/>
              <a:t>)</a:t>
            </a:r>
          </a:p>
          <a:p>
            <a:endParaRPr lang="fr-FR" dirty="0"/>
          </a:p>
          <a:p>
            <a:r>
              <a:rPr lang="fr-FR" dirty="0" smtClean="0"/>
              <a:t>-utilise chez sa fille lui évitant l’amputation d’un bras</a:t>
            </a:r>
          </a:p>
          <a:p>
            <a:endParaRPr lang="fr-FR" dirty="0"/>
          </a:p>
          <a:p>
            <a:endParaRPr lang="fr-FR" dirty="0"/>
          </a:p>
          <a:p>
            <a:endParaRPr lang="fr-FR" dirty="0" smtClean="0"/>
          </a:p>
          <a:p>
            <a:r>
              <a:rPr lang="fr-FR" dirty="0" smtClean="0"/>
              <a:t>-traitement d’infections à streptocoques (fièvre puerpérale) par Léonard </a:t>
            </a:r>
            <a:r>
              <a:rPr lang="fr-FR" dirty="0" err="1" smtClean="0"/>
              <a:t>Colebrock</a:t>
            </a:r>
            <a:endParaRPr lang="fr-FR" dirty="0" smtClean="0"/>
          </a:p>
          <a:p>
            <a:endParaRPr lang="fr-FR" dirty="0"/>
          </a:p>
          <a:p>
            <a:endParaRPr lang="fr-FR" dirty="0" smtClean="0"/>
          </a:p>
          <a:p>
            <a:r>
              <a:rPr lang="fr-FR" dirty="0" smtClean="0"/>
              <a:t>-1939 Prix Nobel de Physiologie et de Médecine</a:t>
            </a:r>
            <a:endParaRPr lang="fr-FR" dirty="0"/>
          </a:p>
        </p:txBody>
      </p:sp>
    </p:spTree>
    <p:extLst>
      <p:ext uri="{BB962C8B-B14F-4D97-AF65-F5344CB8AC3E}">
        <p14:creationId xmlns:p14="http://schemas.microsoft.com/office/powerpoint/2010/main" val="235614611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822953" y="0"/>
            <a:ext cx="2173210" cy="2936770"/>
          </a:xfrm>
          <a:prstGeom prst="rect">
            <a:avLst/>
          </a:prstGeom>
        </p:spPr>
      </p:pic>
      <p:pic>
        <p:nvPicPr>
          <p:cNvPr id="3" name="Image 2"/>
          <p:cNvPicPr>
            <a:picLocks noChangeAspect="1"/>
          </p:cNvPicPr>
          <p:nvPr/>
        </p:nvPicPr>
        <p:blipFill>
          <a:blip r:embed="rId3"/>
          <a:stretch>
            <a:fillRect/>
          </a:stretch>
        </p:blipFill>
        <p:spPr>
          <a:xfrm>
            <a:off x="132282" y="3350102"/>
            <a:ext cx="2983451" cy="2953617"/>
          </a:xfrm>
          <a:prstGeom prst="rect">
            <a:avLst/>
          </a:prstGeom>
        </p:spPr>
      </p:pic>
      <p:pic>
        <p:nvPicPr>
          <p:cNvPr id="4" name="Image 3"/>
          <p:cNvPicPr>
            <a:picLocks noChangeAspect="1"/>
          </p:cNvPicPr>
          <p:nvPr/>
        </p:nvPicPr>
        <p:blipFill>
          <a:blip r:embed="rId4"/>
          <a:stretch>
            <a:fillRect/>
          </a:stretch>
        </p:blipFill>
        <p:spPr>
          <a:xfrm>
            <a:off x="6818957" y="3451876"/>
            <a:ext cx="2088416" cy="2953617"/>
          </a:xfrm>
          <a:prstGeom prst="rect">
            <a:avLst/>
          </a:prstGeom>
        </p:spPr>
      </p:pic>
      <p:sp>
        <p:nvSpPr>
          <p:cNvPr id="5" name="ZoneTexte 4"/>
          <p:cNvSpPr txBox="1"/>
          <p:nvPr/>
        </p:nvSpPr>
        <p:spPr>
          <a:xfrm>
            <a:off x="3518704" y="3082544"/>
            <a:ext cx="3108629" cy="369332"/>
          </a:xfrm>
          <a:prstGeom prst="rect">
            <a:avLst/>
          </a:prstGeom>
          <a:noFill/>
        </p:spPr>
        <p:txBody>
          <a:bodyPr wrap="square" rtlCol="0">
            <a:spAutoFit/>
          </a:bodyPr>
          <a:lstStyle/>
          <a:p>
            <a:r>
              <a:rPr lang="fr-FR" dirty="0" smtClean="0"/>
              <a:t>Alexander Fleming (1881-1955)</a:t>
            </a:r>
            <a:endParaRPr lang="fr-FR" dirty="0"/>
          </a:p>
        </p:txBody>
      </p:sp>
      <p:sp>
        <p:nvSpPr>
          <p:cNvPr id="6" name="ZoneTexte 5"/>
          <p:cNvSpPr txBox="1"/>
          <p:nvPr/>
        </p:nvSpPr>
        <p:spPr>
          <a:xfrm>
            <a:off x="132282" y="6495834"/>
            <a:ext cx="3862637" cy="369332"/>
          </a:xfrm>
          <a:prstGeom prst="rect">
            <a:avLst/>
          </a:prstGeom>
          <a:noFill/>
        </p:spPr>
        <p:txBody>
          <a:bodyPr wrap="square" rtlCol="0">
            <a:spAutoFit/>
          </a:bodyPr>
          <a:lstStyle/>
          <a:p>
            <a:r>
              <a:rPr lang="fr-FR" dirty="0" smtClean="0"/>
              <a:t> Ernst Boris Chain (1906-1979)</a:t>
            </a:r>
            <a:endParaRPr lang="fr-FR" dirty="0"/>
          </a:p>
        </p:txBody>
      </p:sp>
      <p:sp>
        <p:nvSpPr>
          <p:cNvPr id="7" name="ZoneTexte 6"/>
          <p:cNvSpPr txBox="1"/>
          <p:nvPr/>
        </p:nvSpPr>
        <p:spPr>
          <a:xfrm>
            <a:off x="4815068" y="6495834"/>
            <a:ext cx="4328931" cy="369332"/>
          </a:xfrm>
          <a:prstGeom prst="rect">
            <a:avLst/>
          </a:prstGeom>
          <a:noFill/>
        </p:spPr>
        <p:txBody>
          <a:bodyPr wrap="square" rtlCol="0">
            <a:spAutoFit/>
          </a:bodyPr>
          <a:lstStyle/>
          <a:p>
            <a:r>
              <a:rPr lang="fr-FR" dirty="0" smtClean="0"/>
              <a:t>              Howard Walter Florey (1898-1968)</a:t>
            </a:r>
            <a:endParaRPr lang="fr-FR" dirty="0"/>
          </a:p>
        </p:txBody>
      </p:sp>
      <p:pic>
        <p:nvPicPr>
          <p:cNvPr id="9" name="Image 8"/>
          <p:cNvPicPr>
            <a:picLocks noChangeAspect="1"/>
          </p:cNvPicPr>
          <p:nvPr/>
        </p:nvPicPr>
        <p:blipFill>
          <a:blip r:embed="rId5"/>
          <a:stretch>
            <a:fillRect/>
          </a:stretch>
        </p:blipFill>
        <p:spPr>
          <a:xfrm>
            <a:off x="3669392" y="3942481"/>
            <a:ext cx="2706712" cy="1988605"/>
          </a:xfrm>
          <a:prstGeom prst="rect">
            <a:avLst/>
          </a:prstGeom>
        </p:spPr>
      </p:pic>
    </p:spTree>
    <p:extLst>
      <p:ext uri="{BB962C8B-B14F-4D97-AF65-F5344CB8AC3E}">
        <p14:creationId xmlns:p14="http://schemas.microsoft.com/office/powerpoint/2010/main" val="157283889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95369" y="2300832"/>
            <a:ext cx="4209449" cy="3110783"/>
          </a:xfrm>
          <a:prstGeom prst="rect">
            <a:avLst/>
          </a:prstGeom>
        </p:spPr>
      </p:pic>
      <p:pic>
        <p:nvPicPr>
          <p:cNvPr id="3" name="Image 2"/>
          <p:cNvPicPr>
            <a:picLocks noChangeAspect="1"/>
          </p:cNvPicPr>
          <p:nvPr/>
        </p:nvPicPr>
        <p:blipFill>
          <a:blip r:embed="rId3"/>
          <a:stretch>
            <a:fillRect/>
          </a:stretch>
        </p:blipFill>
        <p:spPr>
          <a:xfrm>
            <a:off x="4603249" y="2300832"/>
            <a:ext cx="4434521" cy="3110783"/>
          </a:xfrm>
          <a:prstGeom prst="rect">
            <a:avLst/>
          </a:prstGeom>
        </p:spPr>
      </p:pic>
      <p:sp>
        <p:nvSpPr>
          <p:cNvPr id="4" name="ZoneTexte 3"/>
          <p:cNvSpPr txBox="1"/>
          <p:nvPr/>
        </p:nvSpPr>
        <p:spPr>
          <a:xfrm>
            <a:off x="195368" y="767329"/>
            <a:ext cx="8842401" cy="523220"/>
          </a:xfrm>
          <a:prstGeom prst="rect">
            <a:avLst/>
          </a:prstGeom>
          <a:noFill/>
        </p:spPr>
        <p:txBody>
          <a:bodyPr wrap="square" rtlCol="0">
            <a:spAutoFit/>
          </a:bodyPr>
          <a:lstStyle/>
          <a:p>
            <a:r>
              <a:rPr lang="fr-FR" dirty="0" smtClean="0"/>
              <a:t>           </a:t>
            </a:r>
            <a:r>
              <a:rPr lang="fr-FR" sz="2800" dirty="0" smtClean="0"/>
              <a:t> Première utilisation de la pénicilline à large échelle</a:t>
            </a:r>
            <a:endParaRPr lang="fr-FR" sz="2800" dirty="0"/>
          </a:p>
        </p:txBody>
      </p:sp>
    </p:spTree>
    <p:extLst>
      <p:ext uri="{BB962C8B-B14F-4D97-AF65-F5344CB8AC3E}">
        <p14:creationId xmlns:p14="http://schemas.microsoft.com/office/powerpoint/2010/main" val="186825840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384709" y="0"/>
            <a:ext cx="4514127" cy="6858000"/>
          </a:xfrm>
          <a:prstGeom prst="rect">
            <a:avLst/>
          </a:prstGeom>
        </p:spPr>
      </p:pic>
      <p:sp>
        <p:nvSpPr>
          <p:cNvPr id="3" name="ZoneTexte 2"/>
          <p:cNvSpPr txBox="1"/>
          <p:nvPr/>
        </p:nvSpPr>
        <p:spPr>
          <a:xfrm>
            <a:off x="0" y="2815881"/>
            <a:ext cx="4384709" cy="707886"/>
          </a:xfrm>
          <a:prstGeom prst="rect">
            <a:avLst/>
          </a:prstGeom>
          <a:noFill/>
        </p:spPr>
        <p:txBody>
          <a:bodyPr wrap="square" rtlCol="0">
            <a:spAutoFit/>
          </a:bodyPr>
          <a:lstStyle/>
          <a:p>
            <a:r>
              <a:rPr lang="fr-FR" sz="2800" dirty="0" smtClean="0"/>
              <a:t> </a:t>
            </a:r>
            <a:r>
              <a:rPr lang="fr-FR" sz="4000" dirty="0"/>
              <a:t>L</a:t>
            </a:r>
            <a:r>
              <a:rPr lang="fr-FR" sz="4000" dirty="0" smtClean="0"/>
              <a:t>es antalgiques</a:t>
            </a:r>
            <a:endParaRPr lang="fr-FR" sz="4000" dirty="0"/>
          </a:p>
        </p:txBody>
      </p:sp>
    </p:spTree>
    <p:extLst>
      <p:ext uri="{BB962C8B-B14F-4D97-AF65-F5344CB8AC3E}">
        <p14:creationId xmlns:p14="http://schemas.microsoft.com/office/powerpoint/2010/main" val="320719098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90524" y="141121"/>
            <a:ext cx="8456320" cy="6451589"/>
          </a:xfrm>
          <a:prstGeom prst="rect">
            <a:avLst/>
          </a:prstGeom>
        </p:spPr>
      </p:pic>
    </p:spTree>
    <p:extLst>
      <p:ext uri="{BB962C8B-B14F-4D97-AF65-F5344CB8AC3E}">
        <p14:creationId xmlns:p14="http://schemas.microsoft.com/office/powerpoint/2010/main" val="58657140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225280" y="0"/>
            <a:ext cx="4544524" cy="6854282"/>
          </a:xfrm>
          <a:prstGeom prst="rect">
            <a:avLst/>
          </a:prstGeom>
        </p:spPr>
      </p:pic>
      <p:sp>
        <p:nvSpPr>
          <p:cNvPr id="3" name="ZoneTexte 2"/>
          <p:cNvSpPr txBox="1"/>
          <p:nvPr/>
        </p:nvSpPr>
        <p:spPr>
          <a:xfrm>
            <a:off x="6769804" y="3104691"/>
            <a:ext cx="2374196" cy="830997"/>
          </a:xfrm>
          <a:prstGeom prst="rect">
            <a:avLst/>
          </a:prstGeom>
          <a:noFill/>
        </p:spPr>
        <p:txBody>
          <a:bodyPr wrap="square" rtlCol="0">
            <a:spAutoFit/>
          </a:bodyPr>
          <a:lstStyle/>
          <a:p>
            <a:r>
              <a:rPr lang="fr-FR" sz="2400" dirty="0" smtClean="0"/>
              <a:t>La colonne brisée  </a:t>
            </a:r>
          </a:p>
          <a:p>
            <a:r>
              <a:rPr lang="fr-FR" sz="2400" dirty="0"/>
              <a:t> </a:t>
            </a:r>
            <a:r>
              <a:rPr lang="fr-FR" sz="2400" dirty="0" smtClean="0"/>
              <a:t>          (1944)</a:t>
            </a:r>
            <a:endParaRPr lang="fr-FR" sz="2400" dirty="0"/>
          </a:p>
        </p:txBody>
      </p:sp>
      <p:sp>
        <p:nvSpPr>
          <p:cNvPr id="4" name="ZoneTexte 3"/>
          <p:cNvSpPr txBox="1"/>
          <p:nvPr/>
        </p:nvSpPr>
        <p:spPr>
          <a:xfrm>
            <a:off x="119405" y="3104691"/>
            <a:ext cx="2105875" cy="830997"/>
          </a:xfrm>
          <a:prstGeom prst="rect">
            <a:avLst/>
          </a:prstGeom>
          <a:noFill/>
        </p:spPr>
        <p:txBody>
          <a:bodyPr wrap="square" rtlCol="0">
            <a:spAutoFit/>
          </a:bodyPr>
          <a:lstStyle/>
          <a:p>
            <a:r>
              <a:rPr lang="fr-FR" sz="2400" dirty="0" smtClean="0"/>
              <a:t>  Frida </a:t>
            </a:r>
            <a:r>
              <a:rPr lang="fr-FR" sz="2400" dirty="0" err="1" smtClean="0"/>
              <a:t>Kahlo</a:t>
            </a:r>
            <a:endParaRPr lang="fr-FR" sz="2400" dirty="0" smtClean="0"/>
          </a:p>
          <a:p>
            <a:r>
              <a:rPr lang="fr-FR" sz="2400" dirty="0" smtClean="0"/>
              <a:t>  (1907-1954)</a:t>
            </a:r>
            <a:endParaRPr lang="fr-FR" sz="2400" dirty="0"/>
          </a:p>
        </p:txBody>
      </p:sp>
    </p:spTree>
    <p:extLst>
      <p:ext uri="{BB962C8B-B14F-4D97-AF65-F5344CB8AC3E}">
        <p14:creationId xmlns:p14="http://schemas.microsoft.com/office/powerpoint/2010/main" val="215048394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La morphine</a:t>
            </a:r>
            <a:br>
              <a:rPr lang="fr-FR" dirty="0" smtClean="0"/>
            </a:br>
            <a:endParaRPr lang="fr-FR" dirty="0"/>
          </a:p>
        </p:txBody>
      </p:sp>
      <p:pic>
        <p:nvPicPr>
          <p:cNvPr id="4" name="Image 3"/>
          <p:cNvPicPr>
            <a:picLocks noChangeAspect="1"/>
          </p:cNvPicPr>
          <p:nvPr/>
        </p:nvPicPr>
        <p:blipFill>
          <a:blip r:embed="rId2"/>
          <a:stretch>
            <a:fillRect/>
          </a:stretch>
        </p:blipFill>
        <p:spPr>
          <a:xfrm>
            <a:off x="6941704" y="161336"/>
            <a:ext cx="2202296" cy="2802232"/>
          </a:xfrm>
          <a:prstGeom prst="rect">
            <a:avLst/>
          </a:prstGeom>
        </p:spPr>
      </p:pic>
      <p:sp>
        <p:nvSpPr>
          <p:cNvPr id="5" name="ZoneTexte 4"/>
          <p:cNvSpPr txBox="1"/>
          <p:nvPr/>
        </p:nvSpPr>
        <p:spPr>
          <a:xfrm>
            <a:off x="6941704" y="3028580"/>
            <a:ext cx="2202296" cy="369332"/>
          </a:xfrm>
          <a:prstGeom prst="rect">
            <a:avLst/>
          </a:prstGeom>
          <a:noFill/>
        </p:spPr>
        <p:txBody>
          <a:bodyPr wrap="square" rtlCol="0">
            <a:spAutoFit/>
          </a:bodyPr>
          <a:lstStyle/>
          <a:p>
            <a:r>
              <a:rPr lang="fr-FR" i="1" dirty="0" smtClean="0"/>
              <a:t>Papaver </a:t>
            </a:r>
            <a:r>
              <a:rPr lang="fr-FR" i="1" dirty="0" err="1" smtClean="0"/>
              <a:t>somniferum</a:t>
            </a:r>
            <a:endParaRPr lang="fr-FR" i="1" dirty="0"/>
          </a:p>
        </p:txBody>
      </p:sp>
      <p:sp>
        <p:nvSpPr>
          <p:cNvPr id="6" name="ZoneTexte 5"/>
          <p:cNvSpPr txBox="1"/>
          <p:nvPr/>
        </p:nvSpPr>
        <p:spPr>
          <a:xfrm>
            <a:off x="640446" y="1186805"/>
            <a:ext cx="5047586" cy="584776"/>
          </a:xfrm>
          <a:prstGeom prst="rect">
            <a:avLst/>
          </a:prstGeom>
          <a:noFill/>
        </p:spPr>
        <p:txBody>
          <a:bodyPr wrap="square" rtlCol="0">
            <a:spAutoFit/>
          </a:bodyPr>
          <a:lstStyle/>
          <a:p>
            <a:r>
              <a:rPr lang="fr-FR" sz="3200" dirty="0" smtClean="0"/>
              <a:t>Opium (Laudanum)</a:t>
            </a:r>
            <a:endParaRPr lang="fr-FR" sz="3200" dirty="0"/>
          </a:p>
        </p:txBody>
      </p:sp>
      <p:sp>
        <p:nvSpPr>
          <p:cNvPr id="7" name="ZoneTexte 6"/>
          <p:cNvSpPr txBox="1"/>
          <p:nvPr/>
        </p:nvSpPr>
        <p:spPr>
          <a:xfrm>
            <a:off x="640445" y="2424959"/>
            <a:ext cx="6187363" cy="1077218"/>
          </a:xfrm>
          <a:prstGeom prst="rect">
            <a:avLst/>
          </a:prstGeom>
          <a:noFill/>
        </p:spPr>
        <p:txBody>
          <a:bodyPr wrap="square" rtlCol="0">
            <a:spAutoFit/>
          </a:bodyPr>
          <a:lstStyle/>
          <a:p>
            <a:r>
              <a:rPr lang="fr-FR" sz="3200" dirty="0" smtClean="0"/>
              <a:t>Morphine extraite en 1804</a:t>
            </a:r>
          </a:p>
          <a:p>
            <a:r>
              <a:rPr lang="fr-FR" sz="3200" dirty="0" smtClean="0"/>
              <a:t>Action rapide, libération prolongée)</a:t>
            </a:r>
            <a:endParaRPr lang="fr-FR" sz="3200" dirty="0"/>
          </a:p>
        </p:txBody>
      </p:sp>
      <p:sp>
        <p:nvSpPr>
          <p:cNvPr id="8" name="ZoneTexte 7"/>
          <p:cNvSpPr txBox="1"/>
          <p:nvPr/>
        </p:nvSpPr>
        <p:spPr>
          <a:xfrm>
            <a:off x="564461" y="4429068"/>
            <a:ext cx="6513014" cy="1077218"/>
          </a:xfrm>
          <a:prstGeom prst="rect">
            <a:avLst/>
          </a:prstGeom>
          <a:noFill/>
        </p:spPr>
        <p:txBody>
          <a:bodyPr wrap="square" rtlCol="0">
            <a:spAutoFit/>
          </a:bodyPr>
          <a:lstStyle/>
          <a:p>
            <a:r>
              <a:rPr lang="fr-FR" sz="3200" dirty="0" err="1" smtClean="0"/>
              <a:t>Hydromorphone</a:t>
            </a:r>
            <a:r>
              <a:rPr lang="fr-FR" sz="3200" dirty="0" smtClean="0"/>
              <a:t> (</a:t>
            </a:r>
            <a:r>
              <a:rPr lang="fr-FR" sz="3200" dirty="0" err="1" smtClean="0"/>
              <a:t>sophidone</a:t>
            </a:r>
            <a:r>
              <a:rPr lang="fr-FR" sz="3200" dirty="0" smtClean="0"/>
              <a:t> LP®)</a:t>
            </a:r>
          </a:p>
          <a:p>
            <a:r>
              <a:rPr lang="fr-FR" sz="3200" dirty="0" err="1" smtClean="0"/>
              <a:t>Oxycodone</a:t>
            </a:r>
            <a:r>
              <a:rPr lang="fr-FR" sz="3200" dirty="0" smtClean="0"/>
              <a:t> (</a:t>
            </a:r>
            <a:r>
              <a:rPr lang="fr-FR" sz="3200" dirty="0" err="1" smtClean="0"/>
              <a:t>oxycontin</a:t>
            </a:r>
            <a:r>
              <a:rPr lang="fr-FR" sz="3200" dirty="0" smtClean="0"/>
              <a:t>®, </a:t>
            </a:r>
            <a:r>
              <a:rPr lang="fr-FR" sz="3200" dirty="0" err="1" smtClean="0"/>
              <a:t>oxynorm</a:t>
            </a:r>
            <a:r>
              <a:rPr lang="fr-FR" sz="3200" dirty="0" smtClean="0"/>
              <a:t> ®)</a:t>
            </a:r>
            <a:endParaRPr lang="fr-FR" sz="3200" dirty="0"/>
          </a:p>
        </p:txBody>
      </p:sp>
      <p:sp>
        <p:nvSpPr>
          <p:cNvPr id="9" name="ZoneTexte 8"/>
          <p:cNvSpPr txBox="1"/>
          <p:nvPr/>
        </p:nvSpPr>
        <p:spPr>
          <a:xfrm>
            <a:off x="564461" y="6165958"/>
            <a:ext cx="7153460" cy="584776"/>
          </a:xfrm>
          <a:prstGeom prst="rect">
            <a:avLst/>
          </a:prstGeom>
          <a:noFill/>
        </p:spPr>
        <p:txBody>
          <a:bodyPr wrap="square" rtlCol="0">
            <a:spAutoFit/>
          </a:bodyPr>
          <a:lstStyle/>
          <a:p>
            <a:r>
              <a:rPr lang="fr-FR" sz="3200" dirty="0" smtClean="0"/>
              <a:t>Anesthésiques</a:t>
            </a:r>
            <a:endParaRPr lang="fr-FR" sz="3200" dirty="0"/>
          </a:p>
        </p:txBody>
      </p:sp>
      <p:pic>
        <p:nvPicPr>
          <p:cNvPr id="3" name="Image 2"/>
          <p:cNvPicPr>
            <a:picLocks noChangeAspect="1"/>
          </p:cNvPicPr>
          <p:nvPr/>
        </p:nvPicPr>
        <p:blipFill>
          <a:blip r:embed="rId3"/>
          <a:stretch>
            <a:fillRect/>
          </a:stretch>
        </p:blipFill>
        <p:spPr>
          <a:xfrm>
            <a:off x="6933247" y="4179390"/>
            <a:ext cx="2156274" cy="1986567"/>
          </a:xfrm>
          <a:prstGeom prst="rect">
            <a:avLst/>
          </a:prstGeom>
        </p:spPr>
      </p:pic>
    </p:spTree>
    <p:extLst>
      <p:ext uri="{BB962C8B-B14F-4D97-AF65-F5344CB8AC3E}">
        <p14:creationId xmlns:p14="http://schemas.microsoft.com/office/powerpoint/2010/main" val="7300390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surprises</a:t>
            </a:r>
            <a:endParaRPr lang="fr-FR" dirty="0"/>
          </a:p>
        </p:txBody>
      </p:sp>
      <p:sp>
        <p:nvSpPr>
          <p:cNvPr id="3" name="ZoneTexte 2"/>
          <p:cNvSpPr txBox="1"/>
          <p:nvPr/>
        </p:nvSpPr>
        <p:spPr>
          <a:xfrm>
            <a:off x="629591" y="3126401"/>
            <a:ext cx="7970368" cy="584776"/>
          </a:xfrm>
          <a:prstGeom prst="rect">
            <a:avLst/>
          </a:prstGeom>
          <a:noFill/>
        </p:spPr>
        <p:txBody>
          <a:bodyPr wrap="square" rtlCol="0">
            <a:spAutoFit/>
          </a:bodyPr>
          <a:lstStyle/>
          <a:p>
            <a:r>
              <a:rPr lang="fr-FR" sz="3200" dirty="0" smtClean="0"/>
              <a:t>Les sulfones dans le traitement de la lèpre</a:t>
            </a:r>
            <a:endParaRPr lang="fr-FR" sz="3200" dirty="0"/>
          </a:p>
        </p:txBody>
      </p:sp>
      <p:sp>
        <p:nvSpPr>
          <p:cNvPr id="4" name="ZoneTexte 3"/>
          <p:cNvSpPr txBox="1"/>
          <p:nvPr/>
        </p:nvSpPr>
        <p:spPr>
          <a:xfrm>
            <a:off x="629591" y="1747745"/>
            <a:ext cx="7576806" cy="584776"/>
          </a:xfrm>
          <a:prstGeom prst="rect">
            <a:avLst/>
          </a:prstGeom>
          <a:noFill/>
        </p:spPr>
        <p:txBody>
          <a:bodyPr wrap="square" rtlCol="0">
            <a:spAutoFit/>
          </a:bodyPr>
          <a:lstStyle/>
          <a:p>
            <a:r>
              <a:rPr lang="fr-FR" sz="3200" dirty="0" smtClean="0"/>
              <a:t>Les sulfamides hypoglycémiants</a:t>
            </a:r>
            <a:endParaRPr lang="fr-FR" sz="3200" dirty="0"/>
          </a:p>
        </p:txBody>
      </p:sp>
      <p:sp>
        <p:nvSpPr>
          <p:cNvPr id="5" name="ZoneTexte 4"/>
          <p:cNvSpPr txBox="1"/>
          <p:nvPr/>
        </p:nvSpPr>
        <p:spPr>
          <a:xfrm>
            <a:off x="727287" y="4548480"/>
            <a:ext cx="6762679" cy="584776"/>
          </a:xfrm>
          <a:prstGeom prst="rect">
            <a:avLst/>
          </a:prstGeom>
          <a:noFill/>
        </p:spPr>
        <p:txBody>
          <a:bodyPr wrap="square" rtlCol="0">
            <a:spAutoFit/>
          </a:bodyPr>
          <a:lstStyle/>
          <a:p>
            <a:r>
              <a:rPr lang="fr-FR" sz="3200" dirty="0" err="1" smtClean="0"/>
              <a:t>Minoxidil</a:t>
            </a:r>
            <a:r>
              <a:rPr lang="fr-FR" sz="3200" dirty="0" smtClean="0"/>
              <a:t>®</a:t>
            </a:r>
            <a:endParaRPr lang="fr-FR" sz="3200" dirty="0"/>
          </a:p>
        </p:txBody>
      </p:sp>
      <p:sp>
        <p:nvSpPr>
          <p:cNvPr id="6" name="ZoneTexte 5"/>
          <p:cNvSpPr txBox="1"/>
          <p:nvPr/>
        </p:nvSpPr>
        <p:spPr>
          <a:xfrm>
            <a:off x="846692" y="5764302"/>
            <a:ext cx="4721935" cy="584776"/>
          </a:xfrm>
          <a:prstGeom prst="rect">
            <a:avLst/>
          </a:prstGeom>
          <a:noFill/>
        </p:spPr>
        <p:txBody>
          <a:bodyPr wrap="square" rtlCol="0">
            <a:spAutoFit/>
          </a:bodyPr>
          <a:lstStyle/>
          <a:p>
            <a:r>
              <a:rPr lang="fr-FR" sz="3200" dirty="0" smtClean="0"/>
              <a:t>Viagra®</a:t>
            </a:r>
            <a:endParaRPr lang="fr-FR" sz="3200" dirty="0"/>
          </a:p>
        </p:txBody>
      </p:sp>
    </p:spTree>
    <p:extLst>
      <p:ext uri="{BB962C8B-B14F-4D97-AF65-F5344CB8AC3E}">
        <p14:creationId xmlns:p14="http://schemas.microsoft.com/office/powerpoint/2010/main" val="39213229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576605" y="2250350"/>
            <a:ext cx="8229600" cy="1143000"/>
          </a:xfrm>
        </p:spPr>
        <p:txBody>
          <a:bodyPr>
            <a:normAutofit fontScale="90000"/>
          </a:bodyPr>
          <a:lstStyle/>
          <a:p>
            <a:r>
              <a:rPr lang="fr-FR" dirty="0" smtClean="0"/>
              <a:t>Comment sont développés les médicaments ?</a:t>
            </a:r>
            <a:endParaRPr lang="fr-FR" dirty="0"/>
          </a:p>
        </p:txBody>
      </p:sp>
    </p:spTree>
    <p:extLst>
      <p:ext uri="{BB962C8B-B14F-4D97-AF65-F5344CB8AC3E}">
        <p14:creationId xmlns:p14="http://schemas.microsoft.com/office/powerpoint/2010/main" val="275101800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57200" y="14105"/>
            <a:ext cx="8229600" cy="1143000"/>
          </a:xfrm>
        </p:spPr>
        <p:txBody>
          <a:bodyPr/>
          <a:lstStyle/>
          <a:p>
            <a:r>
              <a:rPr lang="fr-FR" dirty="0" smtClean="0"/>
              <a:t>Points de départ</a:t>
            </a:r>
            <a:endParaRPr lang="fr-FR" dirty="0"/>
          </a:p>
        </p:txBody>
      </p:sp>
      <p:sp>
        <p:nvSpPr>
          <p:cNvPr id="4" name="Espace réservé du contenu 3"/>
          <p:cNvSpPr>
            <a:spLocks noGrp="1"/>
          </p:cNvSpPr>
          <p:nvPr>
            <p:ph idx="1"/>
          </p:nvPr>
        </p:nvSpPr>
        <p:spPr>
          <a:xfrm>
            <a:off x="156041" y="1328811"/>
            <a:ext cx="8987959" cy="4525963"/>
          </a:xfrm>
        </p:spPr>
        <p:txBody>
          <a:bodyPr>
            <a:noAutofit/>
          </a:bodyPr>
          <a:lstStyle/>
          <a:p>
            <a:r>
              <a:rPr lang="fr-FR" dirty="0" smtClean="0"/>
              <a:t>Les besoins</a:t>
            </a:r>
          </a:p>
          <a:p>
            <a:r>
              <a:rPr lang="fr-FR" dirty="0" smtClean="0"/>
              <a:t>Ce qui existe déjà</a:t>
            </a:r>
          </a:p>
          <a:p>
            <a:r>
              <a:rPr lang="fr-FR" dirty="0" smtClean="0"/>
              <a:t>Données économiques</a:t>
            </a:r>
          </a:p>
          <a:p>
            <a:pPr marL="0" indent="0">
              <a:buNone/>
            </a:pPr>
            <a:r>
              <a:rPr lang="fr-FR" dirty="0" smtClean="0"/>
              <a:t> investissement : 10-15 ans avant commercialisation</a:t>
            </a:r>
          </a:p>
          <a:p>
            <a:pPr marL="0" indent="0">
              <a:buNone/>
            </a:pPr>
            <a:r>
              <a:rPr lang="fr-FR" dirty="0"/>
              <a:t> </a:t>
            </a:r>
            <a:r>
              <a:rPr lang="fr-FR" dirty="0" smtClean="0"/>
              <a:t>                              au bout de 10 ans : générique</a:t>
            </a:r>
          </a:p>
          <a:p>
            <a:pPr marL="0" indent="0">
              <a:buNone/>
            </a:pPr>
            <a:r>
              <a:rPr lang="fr-FR" dirty="0"/>
              <a:t> </a:t>
            </a:r>
            <a:r>
              <a:rPr lang="fr-FR" dirty="0" smtClean="0"/>
              <a:t>            antibiotiques en berne</a:t>
            </a:r>
          </a:p>
          <a:p>
            <a:pPr marL="0" indent="0">
              <a:buNone/>
            </a:pPr>
            <a:r>
              <a:rPr lang="fr-FR" dirty="0"/>
              <a:t> </a:t>
            </a:r>
            <a:r>
              <a:rPr lang="fr-FR" dirty="0" smtClean="0"/>
              <a:t>            anticancéreux +++</a:t>
            </a:r>
          </a:p>
          <a:p>
            <a:pPr marL="0" indent="0">
              <a:buNone/>
            </a:pPr>
            <a:r>
              <a:rPr lang="fr-FR" dirty="0"/>
              <a:t> </a:t>
            </a:r>
            <a:r>
              <a:rPr lang="fr-FR" dirty="0" smtClean="0"/>
              <a:t>            antiviraux ++</a:t>
            </a:r>
          </a:p>
          <a:p>
            <a:pPr marL="0" indent="0">
              <a:buNone/>
            </a:pPr>
            <a:r>
              <a:rPr lang="fr-FR" dirty="0"/>
              <a:t> </a:t>
            </a:r>
            <a:r>
              <a:rPr lang="fr-FR" dirty="0" smtClean="0"/>
              <a:t>            génétique +++</a:t>
            </a:r>
          </a:p>
          <a:p>
            <a:pPr marL="0" indent="0">
              <a:buNone/>
            </a:pPr>
            <a:r>
              <a:rPr lang="fr-FR" dirty="0"/>
              <a:t> </a:t>
            </a:r>
          </a:p>
        </p:txBody>
      </p:sp>
    </p:spTree>
    <p:extLst>
      <p:ext uri="{BB962C8B-B14F-4D97-AF65-F5344CB8AC3E}">
        <p14:creationId xmlns:p14="http://schemas.microsoft.com/office/powerpoint/2010/main" val="244961175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Dispositif médical</a:t>
            </a:r>
            <a:endParaRPr lang="fr-FR" dirty="0"/>
          </a:p>
        </p:txBody>
      </p:sp>
      <p:sp>
        <p:nvSpPr>
          <p:cNvPr id="3" name="Espace réservé du contenu 2"/>
          <p:cNvSpPr>
            <a:spLocks noGrp="1"/>
          </p:cNvSpPr>
          <p:nvPr>
            <p:ph idx="1"/>
          </p:nvPr>
        </p:nvSpPr>
        <p:spPr/>
        <p:txBody>
          <a:bodyPr/>
          <a:lstStyle/>
          <a:p>
            <a:pPr marL="0" indent="0">
              <a:buNone/>
            </a:pPr>
            <a:r>
              <a:rPr lang="fr-FR" i="1" dirty="0" smtClean="0"/>
              <a:t>Tout instrument,  appareil, équipement matière, produit, à l’exception des produits d’origine humaine, ou d’autre article utilisé seul ou en association, y compris les accessoires et logiciels nécessaires au bon fonctionnement de celui-ci</a:t>
            </a:r>
          </a:p>
          <a:p>
            <a:pPr marL="0" indent="0">
              <a:buNone/>
            </a:pPr>
            <a:endParaRPr lang="fr-FR" i="1" dirty="0"/>
          </a:p>
          <a:p>
            <a:pPr marL="0" indent="0">
              <a:buNone/>
            </a:pPr>
            <a:r>
              <a:rPr lang="fr-FR" i="1" dirty="0" smtClean="0"/>
              <a:t>Ex : Pacemaker, valves artificielles, </a:t>
            </a:r>
            <a:r>
              <a:rPr lang="fr-FR" i="1" dirty="0" err="1" smtClean="0"/>
              <a:t>stents</a:t>
            </a:r>
            <a:r>
              <a:rPr lang="fr-FR" i="1" dirty="0" smtClean="0"/>
              <a:t>…</a:t>
            </a:r>
            <a:endParaRPr lang="fr-FR" i="1" dirty="0"/>
          </a:p>
        </p:txBody>
      </p:sp>
    </p:spTree>
    <p:extLst>
      <p:ext uri="{BB962C8B-B14F-4D97-AF65-F5344CB8AC3E}">
        <p14:creationId xmlns:p14="http://schemas.microsoft.com/office/powerpoint/2010/main" val="177640173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Chimie et biologie</a:t>
            </a:r>
            <a:endParaRPr lang="fr-FR" dirty="0"/>
          </a:p>
        </p:txBody>
      </p:sp>
      <p:sp>
        <p:nvSpPr>
          <p:cNvPr id="3" name="Espace réservé du contenu 2"/>
          <p:cNvSpPr>
            <a:spLocks noGrp="1"/>
          </p:cNvSpPr>
          <p:nvPr>
            <p:ph idx="1"/>
          </p:nvPr>
        </p:nvSpPr>
        <p:spPr/>
        <p:txBody>
          <a:bodyPr>
            <a:normAutofit fontScale="25000" lnSpcReduction="20000"/>
          </a:bodyPr>
          <a:lstStyle/>
          <a:p>
            <a:r>
              <a:rPr lang="fr-FR" sz="12800" dirty="0" smtClean="0"/>
              <a:t>Bases de données</a:t>
            </a:r>
          </a:p>
          <a:p>
            <a:r>
              <a:rPr lang="fr-FR" sz="12800" dirty="0" smtClean="0"/>
              <a:t>Modèles informatiques</a:t>
            </a:r>
          </a:p>
          <a:p>
            <a:r>
              <a:rPr lang="fr-FR" sz="12800" dirty="0" smtClean="0"/>
              <a:t>Traitements existants</a:t>
            </a:r>
          </a:p>
          <a:p>
            <a:r>
              <a:rPr lang="fr-FR" sz="12800" dirty="0" smtClean="0"/>
              <a:t>Modes </a:t>
            </a:r>
            <a:r>
              <a:rPr lang="fr-FR" sz="12800" dirty="0" smtClean="0"/>
              <a:t>d’action (anticancéreux, antibiotiques)</a:t>
            </a:r>
            <a:endParaRPr lang="fr-FR" sz="12800" dirty="0" smtClean="0"/>
          </a:p>
          <a:p>
            <a:r>
              <a:rPr lang="fr-FR" sz="12800" dirty="0" smtClean="0"/>
              <a:t>Cultures de cellules saines ou malades</a:t>
            </a:r>
          </a:p>
          <a:p>
            <a:r>
              <a:rPr lang="fr-FR" sz="12800" dirty="0" smtClean="0"/>
              <a:t>Fabrication de molécules</a:t>
            </a:r>
          </a:p>
          <a:p>
            <a:r>
              <a:rPr lang="fr-FR" sz="12800" dirty="0" smtClean="0"/>
              <a:t>Action sur cultures cellulaires</a:t>
            </a:r>
          </a:p>
          <a:p>
            <a:pPr marL="0" indent="0">
              <a:buNone/>
            </a:pPr>
            <a:r>
              <a:rPr lang="fr-FR" sz="12800" dirty="0"/>
              <a:t> </a:t>
            </a:r>
            <a:r>
              <a:rPr lang="fr-FR" sz="12800" dirty="0" smtClean="0"/>
              <a:t>                      animaux</a:t>
            </a:r>
          </a:p>
          <a:p>
            <a:r>
              <a:rPr lang="fr-FR" sz="12800" dirty="0" smtClean="0"/>
              <a:t>Tolérance</a:t>
            </a:r>
          </a:p>
          <a:p>
            <a:pPr marL="0" indent="0">
              <a:buNone/>
            </a:pPr>
            <a:endParaRPr lang="fr-FR" dirty="0" smtClean="0"/>
          </a:p>
          <a:p>
            <a:pPr marL="0" indent="0">
              <a:buNone/>
            </a:pPr>
            <a:r>
              <a:rPr lang="fr-FR" dirty="0" smtClean="0"/>
              <a:t>                </a:t>
            </a:r>
          </a:p>
        </p:txBody>
      </p:sp>
    </p:spTree>
    <p:extLst>
      <p:ext uri="{BB962C8B-B14F-4D97-AF65-F5344CB8AC3E}">
        <p14:creationId xmlns:p14="http://schemas.microsoft.com/office/powerpoint/2010/main" val="284902189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t>Recherche pr</a:t>
            </a:r>
            <a:r>
              <a:rPr lang="fr-FR" sz="3200" dirty="0"/>
              <a:t>é</a:t>
            </a:r>
            <a:r>
              <a:rPr lang="fr-FR" sz="3200" dirty="0" smtClean="0"/>
              <a:t>clinique</a:t>
            </a:r>
            <a:endParaRPr lang="fr-FR" sz="3200" dirty="0"/>
          </a:p>
        </p:txBody>
      </p:sp>
      <p:sp>
        <p:nvSpPr>
          <p:cNvPr id="3" name="Espace réservé du contenu 2"/>
          <p:cNvSpPr>
            <a:spLocks noGrp="1"/>
          </p:cNvSpPr>
          <p:nvPr>
            <p:ph idx="1"/>
          </p:nvPr>
        </p:nvSpPr>
        <p:spPr/>
        <p:txBody>
          <a:bodyPr>
            <a:normAutofit fontScale="62500" lnSpcReduction="20000"/>
          </a:bodyPr>
          <a:lstStyle/>
          <a:p>
            <a:r>
              <a:rPr lang="fr-FR" dirty="0" smtClean="0"/>
              <a:t>Études sur animaux</a:t>
            </a:r>
          </a:p>
          <a:p>
            <a:pPr marL="0" indent="0">
              <a:buNone/>
            </a:pPr>
            <a:r>
              <a:rPr lang="fr-FR" dirty="0"/>
              <a:t> </a:t>
            </a:r>
            <a:r>
              <a:rPr lang="fr-FR" dirty="0" smtClean="0"/>
              <a:t>            absorption</a:t>
            </a:r>
          </a:p>
          <a:p>
            <a:pPr marL="0" indent="0">
              <a:buNone/>
            </a:pPr>
            <a:r>
              <a:rPr lang="fr-FR" dirty="0"/>
              <a:t> </a:t>
            </a:r>
            <a:r>
              <a:rPr lang="fr-FR" dirty="0" smtClean="0"/>
              <a:t>            métabolisme</a:t>
            </a:r>
          </a:p>
          <a:p>
            <a:pPr marL="0" indent="0">
              <a:buNone/>
            </a:pPr>
            <a:r>
              <a:rPr lang="fr-FR" dirty="0"/>
              <a:t> </a:t>
            </a:r>
            <a:r>
              <a:rPr lang="fr-FR" dirty="0" smtClean="0"/>
              <a:t>            distribution dans l’organisme</a:t>
            </a:r>
          </a:p>
          <a:p>
            <a:pPr marL="0" indent="0">
              <a:buNone/>
            </a:pPr>
            <a:r>
              <a:rPr lang="fr-FR" dirty="0"/>
              <a:t> </a:t>
            </a:r>
            <a:r>
              <a:rPr lang="fr-FR" dirty="0" smtClean="0"/>
              <a:t>            élimination</a:t>
            </a:r>
          </a:p>
          <a:p>
            <a:r>
              <a:rPr lang="fr-FR" dirty="0" smtClean="0"/>
              <a:t>Les animaux : souris (se reproduisent vite et vue </a:t>
            </a:r>
            <a:r>
              <a:rPr lang="fr-FR" dirty="0" smtClean="0"/>
              <a:t>sur </a:t>
            </a:r>
            <a:r>
              <a:rPr lang="fr-FR" dirty="0" smtClean="0"/>
              <a:t>la descendance</a:t>
            </a:r>
          </a:p>
          <a:p>
            <a:pPr marL="0" indent="0">
              <a:buNone/>
            </a:pPr>
            <a:r>
              <a:rPr lang="fr-FR" dirty="0"/>
              <a:t> </a:t>
            </a:r>
            <a:r>
              <a:rPr lang="fr-FR" dirty="0" smtClean="0"/>
              <a:t>                            </a:t>
            </a:r>
            <a:r>
              <a:rPr lang="fr-FR" dirty="0" smtClean="0"/>
              <a:t>  </a:t>
            </a:r>
            <a:r>
              <a:rPr lang="fr-FR" dirty="0" smtClean="0"/>
              <a:t>sensibilité </a:t>
            </a:r>
            <a:r>
              <a:rPr lang="fr-FR" dirty="0"/>
              <a:t> </a:t>
            </a:r>
            <a:r>
              <a:rPr lang="fr-FR" dirty="0" smtClean="0"/>
              <a:t>à telle ou telle maladie, modèles pathologiques</a:t>
            </a:r>
          </a:p>
          <a:p>
            <a:pPr marL="0" indent="0">
              <a:buNone/>
            </a:pPr>
            <a:r>
              <a:rPr lang="fr-FR" dirty="0"/>
              <a:t> </a:t>
            </a:r>
            <a:r>
              <a:rPr lang="fr-FR" dirty="0" smtClean="0"/>
              <a:t>                             </a:t>
            </a:r>
            <a:r>
              <a:rPr lang="fr-FR" dirty="0" smtClean="0"/>
              <a:t> métabolisme </a:t>
            </a:r>
            <a:r>
              <a:rPr lang="fr-FR" dirty="0" smtClean="0"/>
              <a:t>analogue à </a:t>
            </a:r>
            <a:r>
              <a:rPr lang="fr-FR" dirty="0" smtClean="0"/>
              <a:t>l’humain (singes, cochons)</a:t>
            </a:r>
            <a:endParaRPr lang="fr-FR" dirty="0" smtClean="0"/>
          </a:p>
          <a:p>
            <a:r>
              <a:rPr lang="fr-FR" dirty="0" smtClean="0"/>
              <a:t>Cellules humaines : appréciation toxicité</a:t>
            </a:r>
          </a:p>
          <a:p>
            <a:r>
              <a:rPr lang="fr-FR" dirty="0" smtClean="0"/>
              <a:t>Demande d’essai clinique auprès d’un </a:t>
            </a:r>
            <a:r>
              <a:rPr lang="fr-FR" b="1" dirty="0" smtClean="0"/>
              <a:t>Comité de Protection des Personnes (CPP)</a:t>
            </a:r>
            <a:r>
              <a:rPr lang="fr-FR" dirty="0" smtClean="0"/>
              <a:t> et de </a:t>
            </a:r>
            <a:r>
              <a:rPr lang="fr-FR" b="1" dirty="0" smtClean="0"/>
              <a:t>l’Agence nationale de Sécurité sanitaire et des médicaments </a:t>
            </a:r>
            <a:r>
              <a:rPr lang="fr-FR" dirty="0" smtClean="0"/>
              <a:t>(ANSM) dans un cadre législatif très strict : loi </a:t>
            </a:r>
            <a:r>
              <a:rPr lang="fr-FR" dirty="0" err="1" smtClean="0"/>
              <a:t>Huriet-Sérusclat</a:t>
            </a:r>
            <a:r>
              <a:rPr lang="fr-FR" dirty="0" smtClean="0"/>
              <a:t>, loi </a:t>
            </a:r>
            <a:r>
              <a:rPr lang="fr-FR" dirty="0" err="1" smtClean="0"/>
              <a:t>Jardé</a:t>
            </a:r>
            <a:r>
              <a:rPr lang="fr-FR" dirty="0" smtClean="0"/>
              <a:t> </a:t>
            </a:r>
          </a:p>
          <a:p>
            <a:pPr marL="0" indent="0">
              <a:buNone/>
            </a:pPr>
            <a:r>
              <a:rPr lang="fr-FR" dirty="0"/>
              <a:t> </a:t>
            </a:r>
            <a:r>
              <a:rPr lang="fr-FR" dirty="0" smtClean="0"/>
              <a:t>            </a:t>
            </a:r>
            <a:endParaRPr lang="fr-FR" dirty="0"/>
          </a:p>
        </p:txBody>
      </p:sp>
    </p:spTree>
    <p:extLst>
      <p:ext uri="{BB962C8B-B14F-4D97-AF65-F5344CB8AC3E}">
        <p14:creationId xmlns:p14="http://schemas.microsoft.com/office/powerpoint/2010/main" val="225704626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Phase 1 tolérance/innocuité</a:t>
            </a:r>
            <a:endParaRPr lang="fr-FR" dirty="0"/>
          </a:p>
        </p:txBody>
      </p:sp>
      <p:sp>
        <p:nvSpPr>
          <p:cNvPr id="3" name="Espace réservé du contenu 2"/>
          <p:cNvSpPr>
            <a:spLocks noGrp="1"/>
          </p:cNvSpPr>
          <p:nvPr>
            <p:ph idx="1"/>
          </p:nvPr>
        </p:nvSpPr>
        <p:spPr/>
        <p:txBody>
          <a:bodyPr/>
          <a:lstStyle/>
          <a:p>
            <a:r>
              <a:rPr lang="fr-FR" dirty="0" smtClean="0"/>
              <a:t>Quantités croissantes de la nouvelle molécule administrée à des volontaires sains, sous surveillance médicale étroite.</a:t>
            </a:r>
          </a:p>
          <a:p>
            <a:endParaRPr lang="fr-FR" dirty="0" smtClean="0"/>
          </a:p>
          <a:p>
            <a:r>
              <a:rPr lang="fr-FR" dirty="0" smtClean="0"/>
              <a:t>Evalue les grandes lignes du profil de tolérance et son activité pharmacologique</a:t>
            </a:r>
            <a:endParaRPr lang="fr-FR" dirty="0"/>
          </a:p>
        </p:txBody>
      </p:sp>
    </p:spTree>
    <p:extLst>
      <p:ext uri="{BB962C8B-B14F-4D97-AF65-F5344CB8AC3E}">
        <p14:creationId xmlns:p14="http://schemas.microsoft.com/office/powerpoint/2010/main" val="394089714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smtClean="0"/>
              <a:t>Phase 2 </a:t>
            </a:r>
            <a:endParaRPr lang="fr-FR" sz="4000" dirty="0"/>
          </a:p>
        </p:txBody>
      </p:sp>
      <p:sp>
        <p:nvSpPr>
          <p:cNvPr id="3" name="Espace réservé du contenu 2"/>
          <p:cNvSpPr>
            <a:spLocks noGrp="1"/>
          </p:cNvSpPr>
          <p:nvPr>
            <p:ph idx="1"/>
          </p:nvPr>
        </p:nvSpPr>
        <p:spPr/>
        <p:txBody>
          <a:bodyPr/>
          <a:lstStyle/>
          <a:p>
            <a:r>
              <a:rPr lang="fr-FR" dirty="0" smtClean="0"/>
              <a:t>Petit nombre de malades hospitalisés</a:t>
            </a:r>
          </a:p>
          <a:p>
            <a:r>
              <a:rPr lang="fr-FR" dirty="0" smtClean="0"/>
              <a:t>Recherche de la dose efficace</a:t>
            </a:r>
          </a:p>
          <a:p>
            <a:r>
              <a:rPr lang="fr-FR" dirty="0" smtClean="0"/>
              <a:t>Rapport bénéfice/tolérance acceptable)</a:t>
            </a:r>
          </a:p>
          <a:p>
            <a:r>
              <a:rPr lang="fr-FR" dirty="0" smtClean="0"/>
              <a:t>Pharmacologie (comment le produit se répartit dans l’organisme</a:t>
            </a:r>
          </a:p>
          <a:p>
            <a:r>
              <a:rPr lang="fr-FR" dirty="0" smtClean="0"/>
              <a:t>Evaluation des effets secondaires</a:t>
            </a:r>
          </a:p>
          <a:p>
            <a:r>
              <a:rPr lang="fr-FR" dirty="0" smtClean="0"/>
              <a:t>Dose optimale : bénéfice maximum avec le moins d’effets secondaires</a:t>
            </a:r>
          </a:p>
          <a:p>
            <a:endParaRPr lang="fr-FR" dirty="0" smtClean="0"/>
          </a:p>
          <a:p>
            <a:endParaRPr lang="fr-FR" dirty="0"/>
          </a:p>
        </p:txBody>
      </p:sp>
    </p:spTree>
    <p:extLst>
      <p:ext uri="{BB962C8B-B14F-4D97-AF65-F5344CB8AC3E}">
        <p14:creationId xmlns:p14="http://schemas.microsoft.com/office/powerpoint/2010/main" val="290672408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Phase 3 : études pivot</a:t>
            </a:r>
            <a:endParaRPr lang="fr-FR" dirty="0"/>
          </a:p>
        </p:txBody>
      </p:sp>
      <p:sp>
        <p:nvSpPr>
          <p:cNvPr id="5" name="Espace réservé du contenu 4"/>
          <p:cNvSpPr>
            <a:spLocks noGrp="1"/>
          </p:cNvSpPr>
          <p:nvPr>
            <p:ph idx="1"/>
          </p:nvPr>
        </p:nvSpPr>
        <p:spPr/>
        <p:txBody>
          <a:bodyPr>
            <a:normAutofit lnSpcReduction="10000"/>
          </a:bodyPr>
          <a:lstStyle/>
          <a:p>
            <a:r>
              <a:rPr lang="fr-FR" sz="2400" dirty="0" smtClean="0"/>
              <a:t>Phase réelle d’essai thérapeutique</a:t>
            </a:r>
          </a:p>
          <a:p>
            <a:r>
              <a:rPr lang="fr-FR" sz="2400" dirty="0" smtClean="0"/>
              <a:t>Conduite chez les malades ayant la maladie à traiter</a:t>
            </a:r>
          </a:p>
          <a:p>
            <a:r>
              <a:rPr lang="fr-FR" sz="2400" dirty="0" smtClean="0"/>
              <a:t>Règles méthodologiques très précises</a:t>
            </a:r>
          </a:p>
          <a:p>
            <a:r>
              <a:rPr lang="fr-FR" sz="2400" dirty="0" smtClean="0"/>
              <a:t>Comparaison entre deux groupes en  </a:t>
            </a:r>
            <a:r>
              <a:rPr lang="fr-FR" sz="2400" i="1" dirty="0" smtClean="0"/>
              <a:t>double aveugle</a:t>
            </a:r>
            <a:r>
              <a:rPr lang="fr-FR" sz="2400" dirty="0" smtClean="0"/>
              <a:t> (ni le patient ni le médecin ne savent ce qui est administré), l’un sous le traitement que l’on veut tester et l’autre sous placebo ou un traitement de référence s’il existe pour diminuer la part de subjectivité.</a:t>
            </a:r>
          </a:p>
          <a:p>
            <a:r>
              <a:rPr lang="fr-FR" sz="2400" dirty="0" smtClean="0"/>
              <a:t>Populations de plusieurs centaines à plusieurs milliers de patients. Critères d’inclusion et d’exclusion très stricts</a:t>
            </a:r>
          </a:p>
          <a:p>
            <a:r>
              <a:rPr lang="fr-FR" sz="2400" dirty="0" smtClean="0"/>
              <a:t>Forme galénique( présentation et d’administration) mise au point et évaluée.</a:t>
            </a:r>
            <a:endParaRPr lang="fr-FR" sz="2400" dirty="0"/>
          </a:p>
        </p:txBody>
      </p:sp>
    </p:spTree>
    <p:extLst>
      <p:ext uri="{BB962C8B-B14F-4D97-AF65-F5344CB8AC3E}">
        <p14:creationId xmlns:p14="http://schemas.microsoft.com/office/powerpoint/2010/main" val="129142918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commercialisation</a:t>
            </a:r>
            <a:endParaRPr lang="fr-FR" dirty="0"/>
          </a:p>
        </p:txBody>
      </p:sp>
      <p:sp>
        <p:nvSpPr>
          <p:cNvPr id="3" name="Espace réservé du contenu 2"/>
          <p:cNvSpPr>
            <a:spLocks noGrp="1"/>
          </p:cNvSpPr>
          <p:nvPr>
            <p:ph idx="1"/>
          </p:nvPr>
        </p:nvSpPr>
        <p:spPr/>
        <p:txBody>
          <a:bodyPr>
            <a:normAutofit fontScale="92500" lnSpcReduction="20000"/>
          </a:bodyPr>
          <a:lstStyle/>
          <a:p>
            <a:r>
              <a:rPr lang="fr-FR" dirty="0" smtClean="0"/>
              <a:t>Essais de phase 3 concluants </a:t>
            </a:r>
          </a:p>
          <a:p>
            <a:r>
              <a:rPr lang="fr-FR" dirty="0" smtClean="0"/>
              <a:t>Dépôts auprès de l’ANSM (Agence nationale de Sécurité du Médicament et des produits de santé) une demande d’AMM (Autorisation de Mise sur le Marché). </a:t>
            </a:r>
          </a:p>
          <a:p>
            <a:r>
              <a:rPr lang="fr-FR" dirty="0" smtClean="0"/>
              <a:t> Food and </a:t>
            </a:r>
            <a:r>
              <a:rPr lang="fr-FR" dirty="0"/>
              <a:t>D</a:t>
            </a:r>
            <a:r>
              <a:rPr lang="fr-FR" dirty="0" smtClean="0"/>
              <a:t>rug Administration (FDA) aux USA</a:t>
            </a:r>
          </a:p>
          <a:p>
            <a:r>
              <a:rPr lang="fr-FR" dirty="0" smtClean="0"/>
              <a:t>Le médicament ne peut être commercialisé qu’après autorisation</a:t>
            </a:r>
          </a:p>
          <a:p>
            <a:r>
              <a:rPr lang="fr-FR" dirty="0" smtClean="0"/>
              <a:t>L’AMM donne le prix de remboursement Sécurité Sociale.</a:t>
            </a:r>
            <a:endParaRPr lang="fr-FR" dirty="0"/>
          </a:p>
        </p:txBody>
      </p:sp>
    </p:spTree>
    <p:extLst>
      <p:ext uri="{BB962C8B-B14F-4D97-AF65-F5344CB8AC3E}">
        <p14:creationId xmlns:p14="http://schemas.microsoft.com/office/powerpoint/2010/main" val="395251186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Phase 4</a:t>
            </a:r>
            <a:endParaRPr lang="fr-FR" dirty="0"/>
          </a:p>
        </p:txBody>
      </p:sp>
      <p:sp>
        <p:nvSpPr>
          <p:cNvPr id="3" name="Espace réservé du contenu 2"/>
          <p:cNvSpPr>
            <a:spLocks noGrp="1"/>
          </p:cNvSpPr>
          <p:nvPr>
            <p:ph idx="1"/>
          </p:nvPr>
        </p:nvSpPr>
        <p:spPr/>
        <p:txBody>
          <a:bodyPr/>
          <a:lstStyle/>
          <a:p>
            <a:pPr marL="0" indent="0">
              <a:buNone/>
            </a:pPr>
            <a:r>
              <a:rPr lang="fr-FR" dirty="0" smtClean="0"/>
              <a:t>La pharmacovigilance</a:t>
            </a:r>
          </a:p>
          <a:p>
            <a:pPr marL="0" indent="0">
              <a:buNone/>
            </a:pPr>
            <a:endParaRPr lang="fr-FR" dirty="0"/>
          </a:p>
          <a:p>
            <a:pPr marL="0" indent="0">
              <a:buNone/>
            </a:pPr>
            <a:r>
              <a:rPr lang="fr-FR" dirty="0" smtClean="0"/>
              <a:t>Surveillance</a:t>
            </a:r>
          </a:p>
          <a:p>
            <a:pPr marL="0" indent="0">
              <a:buNone/>
            </a:pPr>
            <a:endParaRPr lang="fr-FR" dirty="0"/>
          </a:p>
          <a:p>
            <a:pPr marL="0" indent="0">
              <a:buNone/>
            </a:pPr>
            <a:r>
              <a:rPr lang="fr-FR" dirty="0" smtClean="0"/>
              <a:t>Déclaration</a:t>
            </a:r>
          </a:p>
          <a:p>
            <a:pPr marL="0" indent="0">
              <a:buNone/>
            </a:pPr>
            <a:endParaRPr lang="fr-FR" dirty="0"/>
          </a:p>
          <a:p>
            <a:pPr marL="0" indent="0">
              <a:buNone/>
            </a:pPr>
            <a:r>
              <a:rPr lang="fr-FR" dirty="0" smtClean="0"/>
              <a:t>Nouvelles indications thérapeutiques</a:t>
            </a:r>
          </a:p>
          <a:p>
            <a:pPr marL="0" indent="0">
              <a:buNone/>
            </a:pPr>
            <a:endParaRPr lang="fr-FR" dirty="0"/>
          </a:p>
          <a:p>
            <a:pPr marL="0" indent="0">
              <a:buNone/>
            </a:pPr>
            <a:endParaRPr lang="fr-FR" dirty="0"/>
          </a:p>
        </p:txBody>
      </p:sp>
    </p:spTree>
    <p:extLst>
      <p:ext uri="{BB962C8B-B14F-4D97-AF65-F5344CB8AC3E}">
        <p14:creationId xmlns:p14="http://schemas.microsoft.com/office/powerpoint/2010/main" val="410901425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257300" y="0"/>
            <a:ext cx="6623469" cy="6858000"/>
          </a:xfrm>
          <a:prstGeom prst="rect">
            <a:avLst/>
          </a:prstGeom>
        </p:spPr>
      </p:pic>
    </p:spTree>
    <p:extLst>
      <p:ext uri="{BB962C8B-B14F-4D97-AF65-F5344CB8AC3E}">
        <p14:creationId xmlns:p14="http://schemas.microsoft.com/office/powerpoint/2010/main" val="9766468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975614" y="97700"/>
            <a:ext cx="5700999" cy="6760300"/>
          </a:xfrm>
          <a:prstGeom prst="rect">
            <a:avLst/>
          </a:prstGeom>
        </p:spPr>
      </p:pic>
    </p:spTree>
    <p:extLst>
      <p:ext uri="{BB962C8B-B14F-4D97-AF65-F5344CB8AC3E}">
        <p14:creationId xmlns:p14="http://schemas.microsoft.com/office/powerpoint/2010/main" val="91569013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85800" y="0"/>
            <a:ext cx="7756183" cy="6858000"/>
          </a:xfrm>
          <a:prstGeom prst="rect">
            <a:avLst/>
          </a:prstGeom>
        </p:spPr>
      </p:pic>
    </p:spTree>
    <p:extLst>
      <p:ext uri="{BB962C8B-B14F-4D97-AF65-F5344CB8AC3E}">
        <p14:creationId xmlns:p14="http://schemas.microsoft.com/office/powerpoint/2010/main" val="182694776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Médicament biologique et </a:t>
            </a:r>
            <a:r>
              <a:rPr lang="fr-FR" dirty="0" err="1" smtClean="0"/>
              <a:t>biosimilaire</a:t>
            </a:r>
            <a:endParaRPr lang="fr-FR" dirty="0"/>
          </a:p>
        </p:txBody>
      </p:sp>
      <p:sp>
        <p:nvSpPr>
          <p:cNvPr id="3" name="Espace réservé du contenu 2"/>
          <p:cNvSpPr>
            <a:spLocks noGrp="1"/>
          </p:cNvSpPr>
          <p:nvPr>
            <p:ph idx="1"/>
          </p:nvPr>
        </p:nvSpPr>
        <p:spPr>
          <a:xfrm>
            <a:off x="173681" y="1600200"/>
            <a:ext cx="8857698" cy="4525963"/>
          </a:xfrm>
        </p:spPr>
        <p:txBody>
          <a:bodyPr>
            <a:normAutofit fontScale="92500" lnSpcReduction="20000"/>
          </a:bodyPr>
          <a:lstStyle/>
          <a:p>
            <a:r>
              <a:rPr lang="fr-FR" dirty="0"/>
              <a:t>Un médicament </a:t>
            </a:r>
            <a:r>
              <a:rPr lang="fr-FR" b="1" dirty="0"/>
              <a:t>biologique</a:t>
            </a:r>
            <a:r>
              <a:rPr lang="fr-FR" dirty="0"/>
              <a:t> est une substance qui est produite à partir d’une cellule ou d’un organisme vivant ou dérivée de ceux-ci</a:t>
            </a:r>
            <a:r>
              <a:rPr lang="fr-FR" dirty="0" smtClean="0"/>
              <a:t>.</a:t>
            </a:r>
          </a:p>
          <a:p>
            <a:pPr marL="0" indent="0">
              <a:buNone/>
            </a:pPr>
            <a:r>
              <a:rPr lang="fr-FR" dirty="0" smtClean="0"/>
              <a:t>    Ex :  </a:t>
            </a:r>
            <a:r>
              <a:rPr lang="fr-FR" dirty="0"/>
              <a:t>les vaccins, les </a:t>
            </a:r>
            <a:r>
              <a:rPr lang="fr-FR" dirty="0" smtClean="0"/>
              <a:t> facteurs </a:t>
            </a:r>
            <a:r>
              <a:rPr lang="fr-FR" dirty="0"/>
              <a:t>de </a:t>
            </a:r>
            <a:r>
              <a:rPr lang="fr-FR" dirty="0" smtClean="0"/>
              <a:t>croissance,  </a:t>
            </a:r>
            <a:r>
              <a:rPr lang="fr-FR" dirty="0"/>
              <a:t>les médicaments dérivés du </a:t>
            </a:r>
            <a:r>
              <a:rPr lang="fr-FR" dirty="0" smtClean="0"/>
              <a:t>sang…</a:t>
            </a:r>
          </a:p>
          <a:p>
            <a:r>
              <a:rPr lang="fr-FR" dirty="0" smtClean="0"/>
              <a:t>Un </a:t>
            </a:r>
            <a:r>
              <a:rPr lang="fr-FR" dirty="0"/>
              <a:t>médicament </a:t>
            </a:r>
            <a:r>
              <a:rPr lang="fr-FR" b="1" dirty="0" err="1"/>
              <a:t>biosimilaire</a:t>
            </a:r>
            <a:r>
              <a:rPr lang="fr-FR" b="1" dirty="0"/>
              <a:t> </a:t>
            </a:r>
            <a:r>
              <a:rPr lang="fr-FR" dirty="0"/>
              <a:t>est similaire à un médicament biologique de référence qui a déjà été autorisé en Europe. </a:t>
            </a:r>
            <a:endParaRPr lang="fr-FR" dirty="0" smtClean="0"/>
          </a:p>
          <a:p>
            <a:pPr marL="0" indent="0">
              <a:buNone/>
            </a:pPr>
            <a:r>
              <a:rPr lang="fr-FR" dirty="0"/>
              <a:t> </a:t>
            </a:r>
            <a:r>
              <a:rPr lang="fr-FR" dirty="0" smtClean="0"/>
              <a:t>   Le </a:t>
            </a:r>
            <a:r>
              <a:rPr lang="fr-FR" dirty="0"/>
              <a:t>principe de </a:t>
            </a:r>
            <a:r>
              <a:rPr lang="fr-FR" dirty="0" err="1"/>
              <a:t>biosimilarité</a:t>
            </a:r>
            <a:r>
              <a:rPr lang="fr-FR" dirty="0"/>
              <a:t> s’applique à tout médicament biologique dont le brevet est tombé dans le domaine public. </a:t>
            </a:r>
          </a:p>
        </p:txBody>
      </p:sp>
    </p:spTree>
    <p:extLst>
      <p:ext uri="{BB962C8B-B14F-4D97-AF65-F5344CB8AC3E}">
        <p14:creationId xmlns:p14="http://schemas.microsoft.com/office/powerpoint/2010/main" val="245347049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42900" y="0"/>
            <a:ext cx="8450760" cy="6858000"/>
          </a:xfrm>
          <a:prstGeom prst="rect">
            <a:avLst/>
          </a:prstGeom>
        </p:spPr>
      </p:pic>
    </p:spTree>
    <p:extLst>
      <p:ext uri="{BB962C8B-B14F-4D97-AF65-F5344CB8AC3E}">
        <p14:creationId xmlns:p14="http://schemas.microsoft.com/office/powerpoint/2010/main" val="354028413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t>Centres régionaux de pharmacovigilance</a:t>
            </a:r>
            <a:endParaRPr lang="fr-FR" sz="3200" dirty="0"/>
          </a:p>
        </p:txBody>
      </p:sp>
      <p:sp>
        <p:nvSpPr>
          <p:cNvPr id="3" name="Espace réservé du contenu 2"/>
          <p:cNvSpPr>
            <a:spLocks noGrp="1"/>
          </p:cNvSpPr>
          <p:nvPr>
            <p:ph idx="1"/>
          </p:nvPr>
        </p:nvSpPr>
        <p:spPr>
          <a:xfrm>
            <a:off x="195390" y="1139834"/>
            <a:ext cx="8948610" cy="5297513"/>
          </a:xfrm>
        </p:spPr>
        <p:txBody>
          <a:bodyPr>
            <a:normAutofit fontScale="47500" lnSpcReduction="20000"/>
          </a:bodyPr>
          <a:lstStyle/>
          <a:p>
            <a:r>
              <a:rPr lang="fr-FR" sz="3800" dirty="0"/>
              <a:t>Les centres régionaux de pharmacovigilance (CRPV) ont pour mission de surveiller, d'évaluer, de prévenir les risques médicamenteux potentiels ou avérés et de promouvoir le bon usage du médicament.  </a:t>
            </a:r>
          </a:p>
          <a:p>
            <a:pPr marL="0" indent="0">
              <a:buNone/>
            </a:pPr>
            <a:r>
              <a:rPr lang="fr-FR" sz="3800" dirty="0"/>
              <a:t> </a:t>
            </a:r>
          </a:p>
          <a:p>
            <a:r>
              <a:rPr lang="fr-FR" sz="3800" dirty="0"/>
              <a:t>Les CRPV recueillent les déclarations communiquées par les professionnels de santé et les patients relatives aux effets indésirables, graves ou non, listés ou non dans le </a:t>
            </a:r>
            <a:r>
              <a:rPr lang="fr-FR" sz="3800" dirty="0" smtClean="0"/>
              <a:t>RCP (résumé des caractéristiques du produit)  </a:t>
            </a:r>
            <a:r>
              <a:rPr lang="fr-FR" sz="3800" dirty="0"/>
              <a:t>et dans la notice, survenant dans les conditions d’utilisation conforme ou non conforme aux termes de l’autorisation ou de l’enregistrement du ou des médicaments. Sont ainsi concernées les situations résultant : </a:t>
            </a:r>
          </a:p>
          <a:p>
            <a:pPr marL="0" indent="0">
              <a:buNone/>
            </a:pPr>
            <a:r>
              <a:rPr lang="fr-FR" sz="3800" dirty="0" smtClean="0"/>
              <a:t>                   - </a:t>
            </a:r>
            <a:r>
              <a:rPr lang="fr-FR" sz="3800" dirty="0"/>
              <a:t>d’un surdosage ; </a:t>
            </a:r>
          </a:p>
          <a:p>
            <a:pPr marL="0" indent="0">
              <a:buNone/>
            </a:pPr>
            <a:r>
              <a:rPr lang="fr-FR" sz="3800" dirty="0" smtClean="0"/>
              <a:t>                   - </a:t>
            </a:r>
            <a:r>
              <a:rPr lang="fr-FR" sz="3800" dirty="0"/>
              <a:t>d’un mésusage ; </a:t>
            </a:r>
            <a:endParaRPr lang="fr-FR" sz="3800" dirty="0" smtClean="0"/>
          </a:p>
          <a:p>
            <a:pPr marL="0" indent="0">
              <a:buNone/>
            </a:pPr>
            <a:r>
              <a:rPr lang="fr-FR" sz="3800" dirty="0"/>
              <a:t> </a:t>
            </a:r>
            <a:r>
              <a:rPr lang="fr-FR" sz="3800" dirty="0" smtClean="0"/>
              <a:t>                  - </a:t>
            </a:r>
            <a:r>
              <a:rPr lang="fr-FR" sz="3800" dirty="0"/>
              <a:t>d’un abus ; </a:t>
            </a:r>
          </a:p>
          <a:p>
            <a:pPr marL="0" indent="0">
              <a:buNone/>
            </a:pPr>
            <a:r>
              <a:rPr lang="fr-FR" sz="3800" dirty="0" smtClean="0"/>
              <a:t>                   - </a:t>
            </a:r>
            <a:r>
              <a:rPr lang="fr-FR" sz="3800" dirty="0"/>
              <a:t>d’une erreur médicamenteuse ; </a:t>
            </a:r>
          </a:p>
          <a:p>
            <a:pPr marL="0" indent="0">
              <a:buNone/>
            </a:pPr>
            <a:r>
              <a:rPr lang="fr-FR" sz="3800" dirty="0" smtClean="0"/>
              <a:t>                   - </a:t>
            </a:r>
            <a:r>
              <a:rPr lang="fr-FR" sz="3800" dirty="0"/>
              <a:t>d’une exposition professionnelle ; </a:t>
            </a:r>
          </a:p>
          <a:p>
            <a:pPr marL="0" indent="0">
              <a:buNone/>
            </a:pPr>
            <a:r>
              <a:rPr lang="fr-FR" sz="3800" dirty="0" smtClean="0"/>
              <a:t>                   - </a:t>
            </a:r>
            <a:r>
              <a:rPr lang="fr-FR" sz="3800" dirty="0"/>
              <a:t>d’une interaction médicamenteuse ; </a:t>
            </a:r>
          </a:p>
          <a:p>
            <a:pPr marL="0" indent="0">
              <a:buNone/>
            </a:pPr>
            <a:r>
              <a:rPr lang="fr-FR" sz="3800" dirty="0" smtClean="0"/>
              <a:t>                   - </a:t>
            </a:r>
            <a:r>
              <a:rPr lang="fr-FR" sz="3800" dirty="0"/>
              <a:t>d’un défaut de qualité d’un médicament ou de médicaments falsifiés ; </a:t>
            </a:r>
          </a:p>
          <a:p>
            <a:pPr marL="0" indent="0">
              <a:buNone/>
            </a:pPr>
            <a:r>
              <a:rPr lang="fr-FR" sz="3800" dirty="0" smtClean="0"/>
              <a:t>                   - </a:t>
            </a:r>
            <a:r>
              <a:rPr lang="fr-FR" sz="3800" dirty="0"/>
              <a:t>d’une exposition en cours de grossesse (maternelle ou via le sperme) ; </a:t>
            </a:r>
          </a:p>
          <a:p>
            <a:pPr marL="0" indent="0">
              <a:buNone/>
            </a:pPr>
            <a:r>
              <a:rPr lang="fr-FR" sz="3800" dirty="0" smtClean="0"/>
              <a:t>                   - </a:t>
            </a:r>
            <a:r>
              <a:rPr lang="fr-FR" sz="3800" dirty="0"/>
              <a:t>d’une exposition paternelle (altération potentielle des spermatozoïdes) ; </a:t>
            </a:r>
          </a:p>
          <a:p>
            <a:pPr marL="0" indent="0">
              <a:buNone/>
            </a:pPr>
            <a:r>
              <a:rPr lang="fr-FR" sz="3800" dirty="0" smtClean="0"/>
              <a:t>                   - </a:t>
            </a:r>
            <a:r>
              <a:rPr lang="fr-FR" sz="3800" dirty="0"/>
              <a:t>d’une exposition au cours de l’allaitement. </a:t>
            </a:r>
          </a:p>
          <a:p>
            <a:r>
              <a:rPr lang="fr-FR" sz="3800" dirty="0"/>
              <a:t> </a:t>
            </a:r>
            <a:r>
              <a:rPr lang="fr-FR" sz="3800" dirty="0" smtClean="0"/>
              <a:t>Contact </a:t>
            </a:r>
            <a:r>
              <a:rPr lang="fr-FR" sz="3800" dirty="0" smtClean="0">
                <a:solidFill>
                  <a:srgbClr val="0000FF"/>
                </a:solidFill>
              </a:rPr>
              <a:t>:                           </a:t>
            </a:r>
            <a:r>
              <a:rPr lang="fr-FR" sz="3800" dirty="0" err="1" smtClean="0">
                <a:solidFill>
                  <a:srgbClr val="0000FF"/>
                </a:solidFill>
              </a:rPr>
              <a:t>pharmacologie@chu-montpellier.fr</a:t>
            </a:r>
            <a:endParaRPr lang="fr-FR" sz="3800" dirty="0">
              <a:solidFill>
                <a:srgbClr val="0000FF"/>
              </a:solidFill>
            </a:endParaRPr>
          </a:p>
          <a:p>
            <a:endParaRPr lang="fr-FR" dirty="0"/>
          </a:p>
        </p:txBody>
      </p:sp>
    </p:spTree>
    <p:extLst>
      <p:ext uri="{BB962C8B-B14F-4D97-AF65-F5344CB8AC3E}">
        <p14:creationId xmlns:p14="http://schemas.microsoft.com/office/powerpoint/2010/main" val="312584424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Quelques chiffres</a:t>
            </a:r>
            <a:endParaRPr lang="fr-FR" dirty="0"/>
          </a:p>
        </p:txBody>
      </p:sp>
      <p:sp>
        <p:nvSpPr>
          <p:cNvPr id="3" name="Espace réservé du contenu 2"/>
          <p:cNvSpPr>
            <a:spLocks noGrp="1"/>
          </p:cNvSpPr>
          <p:nvPr>
            <p:ph idx="1"/>
          </p:nvPr>
        </p:nvSpPr>
        <p:spPr/>
        <p:txBody>
          <a:bodyPr>
            <a:normAutofit lnSpcReduction="10000"/>
          </a:bodyPr>
          <a:lstStyle/>
          <a:p>
            <a:r>
              <a:rPr lang="fr-FR" sz="2800" dirty="0" smtClean="0"/>
              <a:t>10 à 15 ans de recherche pour un nouveau médicament</a:t>
            </a:r>
          </a:p>
          <a:p>
            <a:r>
              <a:rPr lang="fr-FR" sz="2800" dirty="0" smtClean="0"/>
              <a:t>1/10 000 molécules « criblées » jusqu’à AMM</a:t>
            </a:r>
          </a:p>
          <a:p>
            <a:r>
              <a:rPr lang="fr-FR" sz="2800" dirty="0" smtClean="0"/>
              <a:t>800 millions à 1 milliards d’euros pour mise au point d’un nouveau médicament</a:t>
            </a:r>
          </a:p>
          <a:p>
            <a:r>
              <a:rPr lang="fr-FR" sz="2800" dirty="0" smtClean="0"/>
              <a:t>Rentabilisation aléatoire (30% des médicaments mis sur le marché)</a:t>
            </a:r>
          </a:p>
          <a:p>
            <a:r>
              <a:rPr lang="fr-FR" sz="2800" dirty="0" smtClean="0"/>
              <a:t>Implication économie</a:t>
            </a:r>
          </a:p>
          <a:p>
            <a:pPr marL="0" indent="0">
              <a:buNone/>
            </a:pPr>
            <a:r>
              <a:rPr lang="fr-FR" sz="2800" dirty="0" smtClean="0"/>
              <a:t>    -la médecine a profité du système libéral</a:t>
            </a:r>
          </a:p>
          <a:p>
            <a:pPr marL="0" indent="0">
              <a:buNone/>
            </a:pPr>
            <a:r>
              <a:rPr lang="fr-FR" sz="2800" dirty="0" smtClean="0"/>
              <a:t>    -le système libéral a profité de la médecine</a:t>
            </a:r>
            <a:endParaRPr lang="fr-FR" sz="2800" dirty="0"/>
          </a:p>
        </p:txBody>
      </p:sp>
    </p:spTree>
    <p:extLst>
      <p:ext uri="{BB962C8B-B14F-4D97-AF65-F5344CB8AC3E}">
        <p14:creationId xmlns:p14="http://schemas.microsoft.com/office/powerpoint/2010/main" val="69458374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Prix d’un médicament pour le fournisseur</a:t>
            </a:r>
            <a:endParaRPr lang="fr-FR" dirty="0"/>
          </a:p>
        </p:txBody>
      </p:sp>
      <p:sp>
        <p:nvSpPr>
          <p:cNvPr id="3" name="Espace réservé du contenu 2"/>
          <p:cNvSpPr>
            <a:spLocks noGrp="1"/>
          </p:cNvSpPr>
          <p:nvPr>
            <p:ph idx="1"/>
          </p:nvPr>
        </p:nvSpPr>
        <p:spPr/>
        <p:txBody>
          <a:bodyPr/>
          <a:lstStyle/>
          <a:p>
            <a:r>
              <a:rPr lang="fr-FR" sz="4000" dirty="0" smtClean="0"/>
              <a:t>20% fabrication</a:t>
            </a:r>
          </a:p>
          <a:p>
            <a:r>
              <a:rPr lang="fr-FR" sz="4000" dirty="0" smtClean="0"/>
              <a:t>20 % recherche-développement</a:t>
            </a:r>
          </a:p>
          <a:p>
            <a:r>
              <a:rPr lang="fr-FR" sz="4000" dirty="0" smtClean="0"/>
              <a:t>30% marketing</a:t>
            </a:r>
          </a:p>
          <a:p>
            <a:r>
              <a:rPr lang="fr-FR" sz="4000" dirty="0" smtClean="0"/>
              <a:t>Le reste marge</a:t>
            </a:r>
          </a:p>
          <a:p>
            <a:endParaRPr lang="fr-FR" sz="4000" dirty="0"/>
          </a:p>
          <a:p>
            <a:endParaRPr lang="fr-FR" dirty="0" smtClean="0"/>
          </a:p>
          <a:p>
            <a:endParaRPr lang="fr-FR" dirty="0"/>
          </a:p>
        </p:txBody>
      </p:sp>
    </p:spTree>
    <p:extLst>
      <p:ext uri="{BB962C8B-B14F-4D97-AF65-F5344CB8AC3E}">
        <p14:creationId xmlns:p14="http://schemas.microsoft.com/office/powerpoint/2010/main" val="407922524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En France</a:t>
            </a:r>
            <a:endParaRPr lang="fr-FR" dirty="0"/>
          </a:p>
        </p:txBody>
      </p:sp>
      <p:sp>
        <p:nvSpPr>
          <p:cNvPr id="3" name="Espace réservé du contenu 2"/>
          <p:cNvSpPr>
            <a:spLocks noGrp="1"/>
          </p:cNvSpPr>
          <p:nvPr>
            <p:ph idx="1"/>
          </p:nvPr>
        </p:nvSpPr>
        <p:spPr>
          <a:xfrm>
            <a:off x="173680" y="1600200"/>
            <a:ext cx="8803424" cy="4525963"/>
          </a:xfrm>
        </p:spPr>
        <p:txBody>
          <a:bodyPr>
            <a:normAutofit fontScale="92500" lnSpcReduction="20000"/>
          </a:bodyPr>
          <a:lstStyle/>
          <a:p>
            <a:r>
              <a:rPr lang="fr-FR" dirty="0" smtClean="0"/>
              <a:t>Législation bien cadrée</a:t>
            </a:r>
          </a:p>
          <a:p>
            <a:r>
              <a:rPr lang="fr-FR" dirty="0" smtClean="0"/>
              <a:t>Etapes réglementaires bien organisées</a:t>
            </a:r>
          </a:p>
          <a:p>
            <a:r>
              <a:rPr lang="fr-FR" dirty="0" smtClean="0"/>
              <a:t>Lourdeur lui est reprochée (facteur de protection?)</a:t>
            </a:r>
          </a:p>
          <a:p>
            <a:r>
              <a:rPr lang="fr-FR" dirty="0" smtClean="0"/>
              <a:t>Délocalisation de la recherche clinique</a:t>
            </a:r>
          </a:p>
          <a:p>
            <a:pPr marL="0" indent="0">
              <a:buNone/>
            </a:pPr>
            <a:r>
              <a:rPr lang="fr-FR" dirty="0"/>
              <a:t> </a:t>
            </a:r>
            <a:r>
              <a:rPr lang="fr-FR" dirty="0" smtClean="0"/>
              <a:t>                             de la fabrication</a:t>
            </a:r>
          </a:p>
          <a:p>
            <a:r>
              <a:rPr lang="fr-FR" dirty="0" smtClean="0"/>
              <a:t>Comités de Protection des Personnes</a:t>
            </a:r>
          </a:p>
          <a:p>
            <a:pPr marL="0" indent="0">
              <a:buNone/>
            </a:pPr>
            <a:r>
              <a:rPr lang="fr-FR" dirty="0"/>
              <a:t> </a:t>
            </a:r>
            <a:r>
              <a:rPr lang="fr-FR" dirty="0" smtClean="0"/>
              <a:t>          -indépendants</a:t>
            </a:r>
          </a:p>
          <a:p>
            <a:pPr marL="0" indent="0">
              <a:buNone/>
            </a:pPr>
            <a:r>
              <a:rPr lang="fr-FR" dirty="0"/>
              <a:t> </a:t>
            </a:r>
            <a:r>
              <a:rPr lang="fr-FR" dirty="0" smtClean="0"/>
              <a:t>          -conflits d’intérêts</a:t>
            </a:r>
          </a:p>
          <a:p>
            <a:pPr marL="0" indent="0">
              <a:buNone/>
            </a:pPr>
            <a:r>
              <a:rPr lang="fr-FR" dirty="0"/>
              <a:t> </a:t>
            </a:r>
            <a:r>
              <a:rPr lang="fr-FR" dirty="0" smtClean="0"/>
              <a:t>          -délocalisés</a:t>
            </a:r>
            <a:endParaRPr lang="fr-FR" dirty="0"/>
          </a:p>
        </p:txBody>
      </p:sp>
    </p:spTree>
    <p:extLst>
      <p:ext uri="{BB962C8B-B14F-4D97-AF65-F5344CB8AC3E}">
        <p14:creationId xmlns:p14="http://schemas.microsoft.com/office/powerpoint/2010/main" val="276501437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Malgré tout</a:t>
            </a:r>
            <a:endParaRPr lang="fr-FR" dirty="0"/>
          </a:p>
        </p:txBody>
      </p:sp>
      <p:sp>
        <p:nvSpPr>
          <p:cNvPr id="3" name="Espace réservé du contenu 2"/>
          <p:cNvSpPr>
            <a:spLocks noGrp="1"/>
          </p:cNvSpPr>
          <p:nvPr>
            <p:ph idx="1"/>
          </p:nvPr>
        </p:nvSpPr>
        <p:spPr>
          <a:xfrm>
            <a:off x="0" y="1600200"/>
            <a:ext cx="9063944" cy="4525963"/>
          </a:xfrm>
        </p:spPr>
        <p:txBody>
          <a:bodyPr/>
          <a:lstStyle/>
          <a:p>
            <a:r>
              <a:rPr lang="fr-FR" dirty="0" smtClean="0"/>
              <a:t>Crises médiatiques : </a:t>
            </a:r>
            <a:r>
              <a:rPr lang="fr-FR" dirty="0" err="1"/>
              <a:t>L</a:t>
            </a:r>
            <a:r>
              <a:rPr lang="fr-FR" dirty="0" err="1" smtClean="0"/>
              <a:t>évothyrox</a:t>
            </a:r>
            <a:r>
              <a:rPr lang="fr-FR" dirty="0" smtClean="0"/>
              <a:t>®</a:t>
            </a:r>
          </a:p>
          <a:p>
            <a:pPr marL="0" indent="0">
              <a:buNone/>
            </a:pPr>
            <a:r>
              <a:rPr lang="fr-FR" dirty="0" smtClean="0"/>
              <a:t>                                         Médiator®</a:t>
            </a:r>
          </a:p>
          <a:p>
            <a:r>
              <a:rPr lang="fr-FR" dirty="0" smtClean="0"/>
              <a:t>Pénurie de médicaments anciens</a:t>
            </a:r>
          </a:p>
          <a:p>
            <a:pPr marL="0" indent="0">
              <a:buNone/>
            </a:pPr>
            <a:r>
              <a:rPr lang="fr-FR" dirty="0"/>
              <a:t> </a:t>
            </a:r>
            <a:r>
              <a:rPr lang="fr-FR" dirty="0" smtClean="0"/>
              <a:t>             peu rentables</a:t>
            </a:r>
          </a:p>
          <a:p>
            <a:pPr marL="0" indent="0">
              <a:buNone/>
            </a:pPr>
            <a:r>
              <a:rPr lang="fr-FR" dirty="0"/>
              <a:t> </a:t>
            </a:r>
            <a:r>
              <a:rPr lang="fr-FR" dirty="0" smtClean="0"/>
              <a:t>             fabriqués dans un seul endroit (</a:t>
            </a:r>
            <a:r>
              <a:rPr lang="fr-FR" dirty="0" err="1" smtClean="0"/>
              <a:t>Sinemet</a:t>
            </a:r>
            <a:r>
              <a:rPr lang="fr-FR" dirty="0" smtClean="0"/>
              <a:t>®)</a:t>
            </a:r>
          </a:p>
          <a:p>
            <a:pPr marL="0" indent="0">
              <a:buNone/>
            </a:pPr>
            <a:r>
              <a:rPr lang="fr-FR" dirty="0"/>
              <a:t> </a:t>
            </a:r>
            <a:r>
              <a:rPr lang="fr-FR" dirty="0" smtClean="0"/>
              <a:t>             ou conditionnés dans un seul endroit</a:t>
            </a:r>
          </a:p>
          <a:p>
            <a:r>
              <a:rPr lang="fr-FR" dirty="0" smtClean="0"/>
              <a:t>Prix nouveaux médicaments à réévaluer</a:t>
            </a:r>
          </a:p>
          <a:p>
            <a:endParaRPr lang="fr-FR" dirty="0" smtClean="0"/>
          </a:p>
          <a:p>
            <a:endParaRPr lang="fr-FR" dirty="0"/>
          </a:p>
        </p:txBody>
      </p:sp>
    </p:spTree>
    <p:extLst>
      <p:ext uri="{BB962C8B-B14F-4D97-AF65-F5344CB8AC3E}">
        <p14:creationId xmlns:p14="http://schemas.microsoft.com/office/powerpoint/2010/main" val="177310392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57200" y="2070781"/>
            <a:ext cx="8229600" cy="1143000"/>
          </a:xfrm>
        </p:spPr>
        <p:txBody>
          <a:bodyPr/>
          <a:lstStyle/>
          <a:p>
            <a:r>
              <a:rPr lang="fr-FR" dirty="0" smtClean="0"/>
              <a:t>Le tiers-monde?</a:t>
            </a:r>
            <a:endParaRPr lang="fr-FR" dirty="0"/>
          </a:p>
        </p:txBody>
      </p:sp>
    </p:spTree>
    <p:extLst>
      <p:ext uri="{BB962C8B-B14F-4D97-AF65-F5344CB8AC3E}">
        <p14:creationId xmlns:p14="http://schemas.microsoft.com/office/powerpoint/2010/main" val="106391110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423298" y="44269"/>
            <a:ext cx="8418908" cy="3703229"/>
          </a:xfrm>
          <a:prstGeom prst="rect">
            <a:avLst/>
          </a:prstGeom>
        </p:spPr>
      </p:pic>
      <p:pic>
        <p:nvPicPr>
          <p:cNvPr id="5" name="Image 4"/>
          <p:cNvPicPr>
            <a:picLocks noChangeAspect="1"/>
          </p:cNvPicPr>
          <p:nvPr/>
        </p:nvPicPr>
        <p:blipFill>
          <a:blip r:embed="rId3"/>
          <a:stretch>
            <a:fillRect/>
          </a:stretch>
        </p:blipFill>
        <p:spPr>
          <a:xfrm>
            <a:off x="4716578" y="4090254"/>
            <a:ext cx="4125628" cy="1603753"/>
          </a:xfrm>
          <a:prstGeom prst="rect">
            <a:avLst/>
          </a:prstGeom>
        </p:spPr>
      </p:pic>
      <p:sp>
        <p:nvSpPr>
          <p:cNvPr id="6" name="Ellipse 5"/>
          <p:cNvSpPr/>
          <p:nvPr/>
        </p:nvSpPr>
        <p:spPr>
          <a:xfrm>
            <a:off x="4716578" y="4596414"/>
            <a:ext cx="4282404" cy="109759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7" name="Image 6"/>
          <p:cNvPicPr>
            <a:picLocks noChangeAspect="1"/>
          </p:cNvPicPr>
          <p:nvPr/>
        </p:nvPicPr>
        <p:blipFill>
          <a:blip r:embed="rId4"/>
          <a:stretch>
            <a:fillRect/>
          </a:stretch>
        </p:blipFill>
        <p:spPr>
          <a:xfrm>
            <a:off x="0" y="4058893"/>
            <a:ext cx="4716578" cy="1635113"/>
          </a:xfrm>
          <a:prstGeom prst="rect">
            <a:avLst/>
          </a:prstGeom>
        </p:spPr>
      </p:pic>
      <p:sp>
        <p:nvSpPr>
          <p:cNvPr id="8" name="Ellipse 7"/>
          <p:cNvSpPr/>
          <p:nvPr/>
        </p:nvSpPr>
        <p:spPr>
          <a:xfrm>
            <a:off x="1" y="3935657"/>
            <a:ext cx="4091870" cy="9144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14652336"/>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600200" y="603992"/>
            <a:ext cx="5930900" cy="1447800"/>
          </a:xfrm>
          <a:prstGeom prst="rect">
            <a:avLst/>
          </a:prstGeom>
        </p:spPr>
      </p:pic>
      <p:pic>
        <p:nvPicPr>
          <p:cNvPr id="3" name="Image 2"/>
          <p:cNvPicPr>
            <a:picLocks noChangeAspect="1"/>
          </p:cNvPicPr>
          <p:nvPr/>
        </p:nvPicPr>
        <p:blipFill>
          <a:blip r:embed="rId3"/>
          <a:stretch>
            <a:fillRect/>
          </a:stretch>
        </p:blipFill>
        <p:spPr>
          <a:xfrm>
            <a:off x="3370699" y="2082476"/>
            <a:ext cx="2422509" cy="263316"/>
          </a:xfrm>
          <a:prstGeom prst="rect">
            <a:avLst/>
          </a:prstGeom>
        </p:spPr>
      </p:pic>
      <p:pic>
        <p:nvPicPr>
          <p:cNvPr id="4" name="Image 3"/>
          <p:cNvPicPr>
            <a:picLocks noChangeAspect="1"/>
          </p:cNvPicPr>
          <p:nvPr/>
        </p:nvPicPr>
        <p:blipFill>
          <a:blip r:embed="rId4"/>
          <a:stretch>
            <a:fillRect/>
          </a:stretch>
        </p:blipFill>
        <p:spPr>
          <a:xfrm>
            <a:off x="235742" y="2959739"/>
            <a:ext cx="3798482" cy="1697194"/>
          </a:xfrm>
          <a:prstGeom prst="rect">
            <a:avLst/>
          </a:prstGeom>
        </p:spPr>
      </p:pic>
      <p:sp>
        <p:nvSpPr>
          <p:cNvPr id="6" name="Ellipse 5"/>
          <p:cNvSpPr/>
          <p:nvPr/>
        </p:nvSpPr>
        <p:spPr>
          <a:xfrm>
            <a:off x="235742" y="3073262"/>
            <a:ext cx="3798482" cy="705596"/>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7" name="Image 6"/>
          <p:cNvPicPr>
            <a:picLocks noChangeAspect="1"/>
          </p:cNvPicPr>
          <p:nvPr/>
        </p:nvPicPr>
        <p:blipFill>
          <a:blip r:embed="rId5"/>
          <a:stretch>
            <a:fillRect/>
          </a:stretch>
        </p:blipFill>
        <p:spPr>
          <a:xfrm>
            <a:off x="4091122" y="2728303"/>
            <a:ext cx="5061026" cy="2242227"/>
          </a:xfrm>
          <a:prstGeom prst="rect">
            <a:avLst/>
          </a:prstGeom>
        </p:spPr>
      </p:pic>
    </p:spTree>
    <p:extLst>
      <p:ext uri="{BB962C8B-B14F-4D97-AF65-F5344CB8AC3E}">
        <p14:creationId xmlns:p14="http://schemas.microsoft.com/office/powerpoint/2010/main" val="206682606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460500" y="686932"/>
            <a:ext cx="6223000" cy="1206500"/>
          </a:xfrm>
          <a:prstGeom prst="rect">
            <a:avLst/>
          </a:prstGeom>
        </p:spPr>
      </p:pic>
      <p:pic>
        <p:nvPicPr>
          <p:cNvPr id="3" name="Image 2"/>
          <p:cNvPicPr>
            <a:picLocks noChangeAspect="1"/>
          </p:cNvPicPr>
          <p:nvPr/>
        </p:nvPicPr>
        <p:blipFill>
          <a:blip r:embed="rId3"/>
          <a:stretch>
            <a:fillRect/>
          </a:stretch>
        </p:blipFill>
        <p:spPr>
          <a:xfrm>
            <a:off x="3382147" y="2110327"/>
            <a:ext cx="1739900" cy="241300"/>
          </a:xfrm>
          <a:prstGeom prst="rect">
            <a:avLst/>
          </a:prstGeom>
        </p:spPr>
      </p:pic>
      <p:pic>
        <p:nvPicPr>
          <p:cNvPr id="4" name="Image 3"/>
          <p:cNvPicPr>
            <a:picLocks noChangeAspect="1"/>
          </p:cNvPicPr>
          <p:nvPr/>
        </p:nvPicPr>
        <p:blipFill>
          <a:blip r:embed="rId4"/>
          <a:stretch>
            <a:fillRect/>
          </a:stretch>
        </p:blipFill>
        <p:spPr>
          <a:xfrm>
            <a:off x="2309342" y="5362529"/>
            <a:ext cx="5189624" cy="1275037"/>
          </a:xfrm>
          <a:prstGeom prst="rect">
            <a:avLst/>
          </a:prstGeom>
        </p:spPr>
      </p:pic>
      <p:pic>
        <p:nvPicPr>
          <p:cNvPr id="5" name="Image 4"/>
          <p:cNvPicPr>
            <a:picLocks noChangeAspect="1"/>
          </p:cNvPicPr>
          <p:nvPr/>
        </p:nvPicPr>
        <p:blipFill>
          <a:blip r:embed="rId5"/>
          <a:stretch>
            <a:fillRect/>
          </a:stretch>
        </p:blipFill>
        <p:spPr>
          <a:xfrm>
            <a:off x="305962" y="2571505"/>
            <a:ext cx="4391502" cy="2665584"/>
          </a:xfrm>
          <a:prstGeom prst="rect">
            <a:avLst/>
          </a:prstGeom>
        </p:spPr>
      </p:pic>
      <p:sp>
        <p:nvSpPr>
          <p:cNvPr id="6" name="Ellipse 5"/>
          <p:cNvSpPr/>
          <p:nvPr/>
        </p:nvSpPr>
        <p:spPr>
          <a:xfrm>
            <a:off x="1213904" y="2924501"/>
            <a:ext cx="3687694" cy="770798"/>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Ellipse 6"/>
          <p:cNvSpPr/>
          <p:nvPr/>
        </p:nvSpPr>
        <p:spPr>
          <a:xfrm>
            <a:off x="2309342" y="5796465"/>
            <a:ext cx="5189624" cy="70769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8" name="Image 7"/>
          <p:cNvPicPr>
            <a:picLocks noChangeAspect="1"/>
          </p:cNvPicPr>
          <p:nvPr/>
        </p:nvPicPr>
        <p:blipFill>
          <a:blip r:embed="rId6"/>
          <a:stretch>
            <a:fillRect/>
          </a:stretch>
        </p:blipFill>
        <p:spPr>
          <a:xfrm>
            <a:off x="4904154" y="2861781"/>
            <a:ext cx="4239846" cy="2140505"/>
          </a:xfrm>
          <a:prstGeom prst="rect">
            <a:avLst/>
          </a:prstGeom>
        </p:spPr>
      </p:pic>
      <p:pic>
        <p:nvPicPr>
          <p:cNvPr id="9" name="Image 8"/>
          <p:cNvPicPr>
            <a:picLocks noChangeAspect="1"/>
          </p:cNvPicPr>
          <p:nvPr/>
        </p:nvPicPr>
        <p:blipFill>
          <a:blip r:embed="rId7"/>
          <a:stretch>
            <a:fillRect/>
          </a:stretch>
        </p:blipFill>
        <p:spPr>
          <a:xfrm>
            <a:off x="6309148" y="2395974"/>
            <a:ext cx="865953" cy="351062"/>
          </a:xfrm>
          <a:prstGeom prst="rect">
            <a:avLst/>
          </a:prstGeom>
        </p:spPr>
      </p:pic>
      <p:sp>
        <p:nvSpPr>
          <p:cNvPr id="10" name="Ellipse 9"/>
          <p:cNvSpPr/>
          <p:nvPr/>
        </p:nvSpPr>
        <p:spPr>
          <a:xfrm>
            <a:off x="6757075" y="4327655"/>
            <a:ext cx="2257583" cy="603874"/>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855498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Les compléments alimentaires ne sont pas des médicaments!!!</a:t>
            </a:r>
            <a:endParaRPr lang="fr-FR" strike="sngStrike" dirty="0"/>
          </a:p>
        </p:txBody>
      </p:sp>
      <p:sp>
        <p:nvSpPr>
          <p:cNvPr id="3" name="Espace réservé du contenu 2"/>
          <p:cNvSpPr>
            <a:spLocks noGrp="1"/>
          </p:cNvSpPr>
          <p:nvPr>
            <p:ph idx="1"/>
          </p:nvPr>
        </p:nvSpPr>
        <p:spPr/>
        <p:txBody>
          <a:bodyPr>
            <a:normAutofit fontScale="92500" lnSpcReduction="10000"/>
          </a:bodyPr>
          <a:lstStyle/>
          <a:p>
            <a:r>
              <a:rPr lang="fr-FR" dirty="0"/>
              <a:t>Le </a:t>
            </a:r>
            <a:r>
              <a:rPr lang="fr-FR" dirty="0" smtClean="0"/>
              <a:t>concept est </a:t>
            </a:r>
            <a:r>
              <a:rPr lang="fr-FR" dirty="0"/>
              <a:t>relativement récent</a:t>
            </a:r>
            <a:r>
              <a:rPr lang="fr-FR" dirty="0" smtClean="0"/>
              <a:t>.</a:t>
            </a:r>
          </a:p>
          <a:p>
            <a:r>
              <a:rPr lang="fr-FR" dirty="0" smtClean="0"/>
              <a:t>Il </a:t>
            </a:r>
            <a:r>
              <a:rPr lang="fr-FR" dirty="0"/>
              <a:t>a été défini par la directive 2002/46/CE </a:t>
            </a:r>
            <a:r>
              <a:rPr lang="fr-FR" dirty="0" smtClean="0"/>
              <a:t>du Parlement </a:t>
            </a:r>
            <a:r>
              <a:rPr lang="fr-FR" dirty="0"/>
              <a:t>européen, transposée par le décret du 20 mars 2006 </a:t>
            </a:r>
            <a:r>
              <a:rPr lang="fr-FR" dirty="0" smtClean="0"/>
              <a:t>:</a:t>
            </a:r>
            <a:endParaRPr lang="fr-FR" i="1" dirty="0" smtClean="0"/>
          </a:p>
          <a:p>
            <a:pPr marL="0" indent="0" algn="just">
              <a:buNone/>
            </a:pPr>
            <a:r>
              <a:rPr lang="fr-FR" i="1" dirty="0"/>
              <a:t> </a:t>
            </a:r>
            <a:r>
              <a:rPr lang="fr-FR" i="1" dirty="0" smtClean="0"/>
              <a:t>  On entend par compléments alimentaires </a:t>
            </a:r>
            <a:r>
              <a:rPr lang="fr-FR" i="1" dirty="0"/>
              <a:t>les denrées alimentaires dont le but est de compléter le régime alimentaire normal et qui constituent une source concentrée de nutriments ou d'autres substances ayant un effet nutritionnel ou physiologique seuls ou combinés… </a:t>
            </a:r>
            <a:r>
              <a:rPr lang="fr-FR" dirty="0"/>
              <a:t> </a:t>
            </a:r>
          </a:p>
        </p:txBody>
      </p:sp>
    </p:spTree>
    <p:extLst>
      <p:ext uri="{BB962C8B-B14F-4D97-AF65-F5344CB8AC3E}">
        <p14:creationId xmlns:p14="http://schemas.microsoft.com/office/powerpoint/2010/main" val="206508495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3528" y="476672"/>
            <a:ext cx="8712968" cy="1107996"/>
          </a:xfrm>
          <a:prstGeom prst="rect">
            <a:avLst/>
          </a:prstGeom>
          <a:noFill/>
        </p:spPr>
        <p:txBody>
          <a:bodyPr wrap="square" rtlCol="0">
            <a:spAutoFit/>
          </a:bodyPr>
          <a:lstStyle/>
          <a:p>
            <a:r>
              <a:rPr lang="fr-FR" sz="2400" dirty="0" smtClean="0"/>
              <a:t>Il faut toujours dire ce que l’on voit. Surtout il faut toujours, ce qui est plus difficile, voir ce que l’on voit.</a:t>
            </a:r>
          </a:p>
          <a:p>
            <a:r>
              <a:rPr lang="fr-FR" dirty="0"/>
              <a:t> </a:t>
            </a:r>
            <a:r>
              <a:rPr lang="fr-FR" dirty="0" smtClean="0"/>
              <a:t>                                         Charles Péguy (1873-1914) </a:t>
            </a:r>
            <a:r>
              <a:rPr lang="fr-FR" i="1" dirty="0"/>
              <a:t>N</a:t>
            </a:r>
            <a:r>
              <a:rPr lang="fr-FR" i="1" dirty="0" smtClean="0"/>
              <a:t>otre Jeunesse</a:t>
            </a:r>
            <a:endParaRPr lang="fr-FR" dirty="0"/>
          </a:p>
        </p:txBody>
      </p:sp>
      <p:pic>
        <p:nvPicPr>
          <p:cNvPr id="3" name="Image 2"/>
          <p:cNvPicPr>
            <a:picLocks noChangeAspect="1"/>
          </p:cNvPicPr>
          <p:nvPr/>
        </p:nvPicPr>
        <p:blipFill>
          <a:blip r:embed="rId2"/>
          <a:stretch>
            <a:fillRect/>
          </a:stretch>
        </p:blipFill>
        <p:spPr>
          <a:xfrm>
            <a:off x="899592" y="1772816"/>
            <a:ext cx="7483181" cy="4204596"/>
          </a:xfrm>
          <a:prstGeom prst="rect">
            <a:avLst/>
          </a:prstGeom>
        </p:spPr>
      </p:pic>
    </p:spTree>
    <p:extLst>
      <p:ext uri="{BB962C8B-B14F-4D97-AF65-F5344CB8AC3E}">
        <p14:creationId xmlns:p14="http://schemas.microsoft.com/office/powerpoint/2010/main" val="2373205501"/>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36096" y="260648"/>
            <a:ext cx="3456384" cy="5632310"/>
          </a:xfrm>
          <a:prstGeom prst="rect">
            <a:avLst/>
          </a:prstGeom>
        </p:spPr>
        <p:txBody>
          <a:bodyPr wrap="square">
            <a:spAutoFit/>
          </a:bodyPr>
          <a:lstStyle/>
          <a:p>
            <a:r>
              <a:rPr lang="fr-FR" dirty="0"/>
              <a:t> </a:t>
            </a:r>
            <a:r>
              <a:rPr lang="fr-FR" sz="2400" i="1" dirty="0" smtClean="0"/>
              <a:t>A force </a:t>
            </a:r>
            <a:r>
              <a:rPr lang="fr-FR" sz="2400" i="1" dirty="0"/>
              <a:t>de tout voir l’on finit par tout supporter</a:t>
            </a:r>
            <a:r>
              <a:rPr lang="fr-FR" sz="2400" i="1" dirty="0" smtClean="0"/>
              <a:t>…</a:t>
            </a:r>
          </a:p>
          <a:p>
            <a:endParaRPr lang="fr-FR" sz="2400" i="1" dirty="0" smtClean="0"/>
          </a:p>
          <a:p>
            <a:r>
              <a:rPr lang="fr-FR" sz="2400" i="1" dirty="0" smtClean="0"/>
              <a:t>A </a:t>
            </a:r>
            <a:r>
              <a:rPr lang="fr-FR" sz="2400" i="1" dirty="0"/>
              <a:t>force de tout supporter l’on finit par tout tolérer</a:t>
            </a:r>
            <a:r>
              <a:rPr lang="fr-FR" sz="2400" i="1" dirty="0" smtClean="0"/>
              <a:t>…</a:t>
            </a:r>
          </a:p>
          <a:p>
            <a:endParaRPr lang="fr-FR" sz="2400" i="1" dirty="0" smtClean="0"/>
          </a:p>
          <a:p>
            <a:r>
              <a:rPr lang="fr-FR" sz="2400" i="1" dirty="0" smtClean="0"/>
              <a:t> </a:t>
            </a:r>
            <a:r>
              <a:rPr lang="fr-FR" sz="2400" i="1" dirty="0"/>
              <a:t>A force de tout tolérer l’on finit par tout accepter</a:t>
            </a:r>
            <a:r>
              <a:rPr lang="fr-FR" sz="2400" i="1" dirty="0" smtClean="0"/>
              <a:t>…</a:t>
            </a:r>
          </a:p>
          <a:p>
            <a:endParaRPr lang="fr-FR" sz="2400" i="1" dirty="0" smtClean="0"/>
          </a:p>
          <a:p>
            <a:r>
              <a:rPr lang="fr-FR" sz="2400" i="1" dirty="0" smtClean="0"/>
              <a:t> </a:t>
            </a:r>
            <a:r>
              <a:rPr lang="fr-FR" sz="2400" i="1" dirty="0"/>
              <a:t>A force de tout accepter l’on finit par tout approuver </a:t>
            </a:r>
            <a:r>
              <a:rPr lang="fr-FR" sz="2400" i="1" dirty="0" smtClean="0"/>
              <a:t>!</a:t>
            </a:r>
          </a:p>
          <a:p>
            <a:r>
              <a:rPr lang="fr-FR" sz="2400" dirty="0"/>
              <a:t> </a:t>
            </a:r>
            <a:r>
              <a:rPr lang="fr-FR" sz="2400" dirty="0" smtClean="0"/>
              <a:t>                                               Saint Augustin (354-430)</a:t>
            </a:r>
            <a:endParaRPr lang="fr-FR" sz="2400" dirty="0"/>
          </a:p>
        </p:txBody>
      </p:sp>
      <p:pic>
        <p:nvPicPr>
          <p:cNvPr id="4" name="Image 3"/>
          <p:cNvPicPr>
            <a:picLocks noChangeAspect="1"/>
          </p:cNvPicPr>
          <p:nvPr/>
        </p:nvPicPr>
        <p:blipFill>
          <a:blip r:embed="rId2"/>
          <a:stretch>
            <a:fillRect/>
          </a:stretch>
        </p:blipFill>
        <p:spPr>
          <a:xfrm>
            <a:off x="467544" y="0"/>
            <a:ext cx="4457106" cy="6858000"/>
          </a:xfrm>
          <a:prstGeom prst="rect">
            <a:avLst/>
          </a:prstGeom>
        </p:spPr>
      </p:pic>
    </p:spTree>
    <p:extLst>
      <p:ext uri="{BB962C8B-B14F-4D97-AF65-F5344CB8AC3E}">
        <p14:creationId xmlns:p14="http://schemas.microsoft.com/office/powerpoint/2010/main" val="911895871"/>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760"/>
            <a:ext cx="3505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581400" y="381000"/>
            <a:ext cx="4572000" cy="6370975"/>
          </a:xfrm>
          <a:prstGeom prst="rect">
            <a:avLst/>
          </a:prstGeom>
        </p:spPr>
        <p:txBody>
          <a:bodyPr>
            <a:spAutoFit/>
          </a:bodyPr>
          <a:lstStyle/>
          <a:p>
            <a:pPr algn="just"/>
            <a:r>
              <a:rPr lang="fr-FR" sz="2400" b="1" dirty="0" smtClean="0">
                <a:solidFill>
                  <a:srgbClr val="FF0000"/>
                </a:solidFill>
                <a:latin typeface="Calibri" pitchFamily="34" charset="0"/>
              </a:rPr>
              <a:t>Soigner</a:t>
            </a:r>
            <a:r>
              <a:rPr lang="fr-FR" sz="2400" b="1" dirty="0">
                <a:latin typeface="Calibri" pitchFamily="34" charset="0"/>
              </a:rPr>
              <a:t>. Donner des soins, c’est aussi une </a:t>
            </a:r>
            <a:r>
              <a:rPr lang="fr-FR" sz="2400" b="1" dirty="0">
                <a:solidFill>
                  <a:srgbClr val="FF0000"/>
                </a:solidFill>
                <a:latin typeface="Calibri" pitchFamily="34" charset="0"/>
              </a:rPr>
              <a:t>politique</a:t>
            </a:r>
            <a:r>
              <a:rPr lang="fr-FR" sz="2400" b="1" dirty="0">
                <a:latin typeface="Calibri" pitchFamily="34" charset="0"/>
              </a:rPr>
              <a:t>. Cela peut-être fait avec une </a:t>
            </a:r>
            <a:r>
              <a:rPr lang="fr-FR" sz="2400" b="1" dirty="0">
                <a:solidFill>
                  <a:srgbClr val="FF0000"/>
                </a:solidFill>
                <a:latin typeface="Calibri" pitchFamily="34" charset="0"/>
              </a:rPr>
              <a:t>rigueur</a:t>
            </a:r>
            <a:r>
              <a:rPr lang="fr-FR" sz="2400" b="1" dirty="0">
                <a:latin typeface="Calibri" pitchFamily="34" charset="0"/>
              </a:rPr>
              <a:t> dont la douceur est l’enveloppe essentielle. Une </a:t>
            </a:r>
            <a:r>
              <a:rPr lang="fr-FR" sz="2400" b="1" dirty="0">
                <a:solidFill>
                  <a:srgbClr val="FF0000"/>
                </a:solidFill>
                <a:latin typeface="Calibri" pitchFamily="34" charset="0"/>
              </a:rPr>
              <a:t>attention</a:t>
            </a:r>
            <a:r>
              <a:rPr lang="fr-FR" sz="2400" b="1" dirty="0">
                <a:latin typeface="Calibri" pitchFamily="34" charset="0"/>
              </a:rPr>
              <a:t> exquise à la </a:t>
            </a:r>
            <a:r>
              <a:rPr lang="fr-FR" sz="2400" b="1" dirty="0">
                <a:solidFill>
                  <a:srgbClr val="FF0000"/>
                </a:solidFill>
                <a:latin typeface="Calibri" pitchFamily="34" charset="0"/>
              </a:rPr>
              <a:t>vie</a:t>
            </a:r>
            <a:r>
              <a:rPr lang="fr-FR" sz="2400" b="1" dirty="0">
                <a:latin typeface="Calibri" pitchFamily="34" charset="0"/>
              </a:rPr>
              <a:t> que l’on </a:t>
            </a:r>
            <a:r>
              <a:rPr lang="fr-FR" sz="2400" b="1" dirty="0">
                <a:solidFill>
                  <a:srgbClr val="FF0000"/>
                </a:solidFill>
                <a:latin typeface="Calibri" pitchFamily="34" charset="0"/>
              </a:rPr>
              <a:t>veille</a:t>
            </a:r>
            <a:r>
              <a:rPr lang="fr-FR" sz="2400" b="1" dirty="0">
                <a:latin typeface="Calibri" pitchFamily="34" charset="0"/>
              </a:rPr>
              <a:t> et </a:t>
            </a:r>
            <a:r>
              <a:rPr lang="fr-FR" sz="2400" b="1" dirty="0">
                <a:solidFill>
                  <a:srgbClr val="FF0000"/>
                </a:solidFill>
                <a:latin typeface="Calibri" pitchFamily="34" charset="0"/>
              </a:rPr>
              <a:t>surveille</a:t>
            </a:r>
            <a:r>
              <a:rPr lang="fr-FR" sz="2400" b="1" dirty="0">
                <a:latin typeface="Calibri" pitchFamily="34" charset="0"/>
              </a:rPr>
              <a:t>. Une </a:t>
            </a:r>
            <a:r>
              <a:rPr lang="fr-FR" sz="2400" b="1" dirty="0">
                <a:solidFill>
                  <a:srgbClr val="FF0000"/>
                </a:solidFill>
                <a:latin typeface="Calibri" pitchFamily="34" charset="0"/>
              </a:rPr>
              <a:t>précision</a:t>
            </a:r>
            <a:r>
              <a:rPr lang="fr-FR" sz="2400" b="1" dirty="0">
                <a:latin typeface="Calibri" pitchFamily="34" charset="0"/>
              </a:rPr>
              <a:t> constante. Une sorte d’</a:t>
            </a:r>
            <a:r>
              <a:rPr lang="fr-FR" sz="2400" b="1" dirty="0">
                <a:solidFill>
                  <a:srgbClr val="FF0000"/>
                </a:solidFill>
                <a:latin typeface="Calibri" pitchFamily="34" charset="0"/>
              </a:rPr>
              <a:t>élégance</a:t>
            </a:r>
            <a:r>
              <a:rPr lang="fr-FR" sz="2400" b="1" dirty="0">
                <a:latin typeface="Calibri" pitchFamily="34" charset="0"/>
              </a:rPr>
              <a:t> dans les actes, une </a:t>
            </a:r>
            <a:r>
              <a:rPr lang="fr-FR" sz="2400" b="1" dirty="0">
                <a:solidFill>
                  <a:srgbClr val="FF0000"/>
                </a:solidFill>
                <a:latin typeface="Calibri" pitchFamily="34" charset="0"/>
              </a:rPr>
              <a:t>présence</a:t>
            </a:r>
            <a:r>
              <a:rPr lang="fr-FR" sz="2400" b="1" dirty="0">
                <a:latin typeface="Calibri" pitchFamily="34" charset="0"/>
              </a:rPr>
              <a:t> et une </a:t>
            </a:r>
            <a:r>
              <a:rPr lang="fr-FR" sz="2400" b="1" dirty="0">
                <a:solidFill>
                  <a:srgbClr val="FF0000"/>
                </a:solidFill>
                <a:latin typeface="Calibri" pitchFamily="34" charset="0"/>
              </a:rPr>
              <a:t>légèreté</a:t>
            </a:r>
            <a:r>
              <a:rPr lang="fr-FR" sz="2400" b="1" dirty="0">
                <a:latin typeface="Calibri" pitchFamily="34" charset="0"/>
              </a:rPr>
              <a:t>, une </a:t>
            </a:r>
            <a:r>
              <a:rPr lang="fr-FR" sz="2400" b="1" dirty="0">
                <a:solidFill>
                  <a:srgbClr val="FF0000"/>
                </a:solidFill>
                <a:latin typeface="Calibri" pitchFamily="34" charset="0"/>
              </a:rPr>
              <a:t>prévision</a:t>
            </a:r>
            <a:r>
              <a:rPr lang="fr-FR" sz="2400" b="1" dirty="0">
                <a:latin typeface="Calibri" pitchFamily="34" charset="0"/>
              </a:rPr>
              <a:t> et une sorte de </a:t>
            </a:r>
            <a:r>
              <a:rPr lang="fr-FR" sz="2400" b="1" dirty="0">
                <a:solidFill>
                  <a:srgbClr val="FF0000"/>
                </a:solidFill>
                <a:latin typeface="Calibri" pitchFamily="34" charset="0"/>
              </a:rPr>
              <a:t>perception</a:t>
            </a:r>
            <a:r>
              <a:rPr lang="fr-FR" sz="2400" b="1" dirty="0">
                <a:latin typeface="Calibri" pitchFamily="34" charset="0"/>
              </a:rPr>
              <a:t> très éveillée qui </a:t>
            </a:r>
            <a:r>
              <a:rPr lang="fr-FR" sz="2400" b="1" dirty="0">
                <a:solidFill>
                  <a:srgbClr val="FF0000"/>
                </a:solidFill>
                <a:latin typeface="Calibri" pitchFamily="34" charset="0"/>
              </a:rPr>
              <a:t>observe</a:t>
            </a:r>
            <a:r>
              <a:rPr lang="fr-FR" sz="2400" b="1" dirty="0">
                <a:latin typeface="Calibri" pitchFamily="34" charset="0"/>
              </a:rPr>
              <a:t> les moindres signes. C’est une sorte </a:t>
            </a:r>
            <a:r>
              <a:rPr lang="fr-FR" sz="2400" b="1" dirty="0">
                <a:solidFill>
                  <a:srgbClr val="FF0000"/>
                </a:solidFill>
                <a:latin typeface="Calibri" pitchFamily="34" charset="0"/>
              </a:rPr>
              <a:t>d’œuvre, de poème </a:t>
            </a:r>
            <a:r>
              <a:rPr lang="fr-FR" sz="2400" b="1" dirty="0">
                <a:latin typeface="Calibri" pitchFamily="34" charset="0"/>
              </a:rPr>
              <a:t>(et qui n’a jamais été écrit), que la </a:t>
            </a:r>
            <a:r>
              <a:rPr lang="fr-FR" sz="2400" b="1" dirty="0">
                <a:solidFill>
                  <a:srgbClr val="FF0000"/>
                </a:solidFill>
                <a:latin typeface="Calibri" pitchFamily="34" charset="0"/>
              </a:rPr>
              <a:t>sollicitude intelligente </a:t>
            </a:r>
            <a:r>
              <a:rPr lang="fr-FR" sz="2400" b="1" dirty="0">
                <a:latin typeface="Calibri" pitchFamily="34" charset="0"/>
              </a:rPr>
              <a:t>compose </a:t>
            </a:r>
          </a:p>
          <a:p>
            <a:pPr algn="just"/>
            <a:endParaRPr lang="fr-FR" sz="2400" b="1" dirty="0">
              <a:latin typeface="Calibri" pitchFamily="34" charset="0"/>
            </a:endParaRPr>
          </a:p>
          <a:p>
            <a:pPr algn="just"/>
            <a:r>
              <a:rPr lang="fr-FR" sz="2400" b="1" dirty="0">
                <a:latin typeface="Calibri" pitchFamily="34" charset="0"/>
              </a:rPr>
              <a:t>  Paul Valéry </a:t>
            </a:r>
            <a:r>
              <a:rPr lang="fr-FR" sz="2400" b="1" i="1" dirty="0">
                <a:latin typeface="Calibri" pitchFamily="34" charset="0"/>
              </a:rPr>
              <a:t>Mélange</a:t>
            </a:r>
            <a:endParaRPr lang="fr-FR" sz="2400" b="1" dirty="0">
              <a:latin typeface="Calibri" pitchFamily="34" charset="0"/>
            </a:endParaRPr>
          </a:p>
        </p:txBody>
      </p:sp>
      <p:pic>
        <p:nvPicPr>
          <p:cNvPr id="5" name="Picture 3"/>
          <p:cNvPicPr/>
          <p:nvPr/>
        </p:nvPicPr>
        <p:blipFill>
          <a:blip r:embed="rId3" cstate="print"/>
          <a:srcRect/>
          <a:stretch>
            <a:fillRect/>
          </a:stretch>
        </p:blipFill>
        <p:spPr bwMode="auto">
          <a:xfrm>
            <a:off x="8229600" y="152400"/>
            <a:ext cx="720421" cy="720421"/>
          </a:xfrm>
          <a:prstGeom prst="rect">
            <a:avLst/>
          </a:prstGeom>
          <a:noFill/>
          <a:ln w="9525">
            <a:noFill/>
            <a:miter lim="800000"/>
            <a:headEnd/>
            <a:tailEnd/>
          </a:ln>
        </p:spPr>
      </p:pic>
    </p:spTree>
    <p:extLst>
      <p:ext uri="{BB962C8B-B14F-4D97-AF65-F5344CB8AC3E}">
        <p14:creationId xmlns:p14="http://schemas.microsoft.com/office/powerpoint/2010/main" val="181443644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17734" y="1077322"/>
            <a:ext cx="3945969" cy="4456707"/>
          </a:xfrm>
          <a:prstGeom prst="rect">
            <a:avLst/>
          </a:prstGeom>
        </p:spPr>
      </p:pic>
      <p:pic>
        <p:nvPicPr>
          <p:cNvPr id="3" name="Image 2"/>
          <p:cNvPicPr>
            <a:picLocks noChangeAspect="1"/>
          </p:cNvPicPr>
          <p:nvPr/>
        </p:nvPicPr>
        <p:blipFill>
          <a:blip r:embed="rId3"/>
          <a:stretch>
            <a:fillRect/>
          </a:stretch>
        </p:blipFill>
        <p:spPr>
          <a:xfrm>
            <a:off x="5297801" y="1077322"/>
            <a:ext cx="3672193" cy="4456707"/>
          </a:xfrm>
          <a:prstGeom prst="rect">
            <a:avLst/>
          </a:prstGeom>
        </p:spPr>
      </p:pic>
      <p:sp>
        <p:nvSpPr>
          <p:cNvPr id="4" name="Rectangle 3"/>
          <p:cNvSpPr/>
          <p:nvPr/>
        </p:nvSpPr>
        <p:spPr>
          <a:xfrm>
            <a:off x="152400" y="5715000"/>
            <a:ext cx="4572000" cy="338554"/>
          </a:xfrm>
          <a:prstGeom prst="rect">
            <a:avLst/>
          </a:prstGeom>
        </p:spPr>
        <p:txBody>
          <a:bodyPr>
            <a:spAutoFit/>
          </a:bodyPr>
          <a:lstStyle/>
          <a:p>
            <a:r>
              <a:rPr lang="fr-FR" sz="1600" dirty="0"/>
              <a:t>Johannes Vermeer (1632-1675) La peseuse de perles</a:t>
            </a:r>
          </a:p>
        </p:txBody>
      </p:sp>
      <p:sp>
        <p:nvSpPr>
          <p:cNvPr id="5" name="Rectangle 4"/>
          <p:cNvSpPr/>
          <p:nvPr/>
        </p:nvSpPr>
        <p:spPr>
          <a:xfrm>
            <a:off x="5192702" y="5715000"/>
            <a:ext cx="3913351" cy="338554"/>
          </a:xfrm>
          <a:prstGeom prst="rect">
            <a:avLst/>
          </a:prstGeom>
        </p:spPr>
        <p:txBody>
          <a:bodyPr wrap="none">
            <a:spAutoFit/>
          </a:bodyPr>
          <a:lstStyle/>
          <a:p>
            <a:r>
              <a:rPr lang="fr-FR" sz="1600" dirty="0"/>
              <a:t>Pieter De Hooch (1629-1683) la peseuse d’or</a:t>
            </a:r>
          </a:p>
        </p:txBody>
      </p:sp>
    </p:spTree>
    <p:extLst>
      <p:ext uri="{BB962C8B-B14F-4D97-AF65-F5344CB8AC3E}">
        <p14:creationId xmlns:p14="http://schemas.microsoft.com/office/powerpoint/2010/main" val="1839624158"/>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037777" y="146624"/>
            <a:ext cx="5151553" cy="5818333"/>
          </a:xfrm>
          <a:prstGeom prst="rect">
            <a:avLst/>
          </a:prstGeom>
        </p:spPr>
      </p:pic>
      <p:sp>
        <p:nvSpPr>
          <p:cNvPr id="3" name="ZoneTexte 2"/>
          <p:cNvSpPr txBox="1"/>
          <p:nvPr/>
        </p:nvSpPr>
        <p:spPr>
          <a:xfrm>
            <a:off x="2199891" y="6101040"/>
            <a:ext cx="5102836" cy="369332"/>
          </a:xfrm>
          <a:prstGeom prst="rect">
            <a:avLst/>
          </a:prstGeom>
          <a:noFill/>
        </p:spPr>
        <p:txBody>
          <a:bodyPr wrap="square" rtlCol="0">
            <a:spAutoFit/>
          </a:bodyPr>
          <a:lstStyle/>
          <a:p>
            <a:r>
              <a:rPr lang="fr-FR" dirty="0" smtClean="0"/>
              <a:t>Johannes Vermeer (1632-1675) La peseuse de perles</a:t>
            </a:r>
            <a:endParaRPr lang="fr-FR" dirty="0"/>
          </a:p>
        </p:txBody>
      </p:sp>
      <p:pic>
        <p:nvPicPr>
          <p:cNvPr id="4" name="Image 3"/>
          <p:cNvPicPr>
            <a:picLocks noChangeAspect="1"/>
          </p:cNvPicPr>
          <p:nvPr/>
        </p:nvPicPr>
        <p:blipFill>
          <a:blip r:embed="rId3"/>
          <a:stretch>
            <a:fillRect/>
          </a:stretch>
        </p:blipFill>
        <p:spPr>
          <a:xfrm>
            <a:off x="3832796" y="6470372"/>
            <a:ext cx="1224681" cy="325870"/>
          </a:xfrm>
          <a:prstGeom prst="rect">
            <a:avLst/>
          </a:prstGeom>
        </p:spPr>
      </p:pic>
    </p:spTree>
    <p:extLst>
      <p:ext uri="{BB962C8B-B14F-4D97-AF65-F5344CB8AC3E}">
        <p14:creationId xmlns:p14="http://schemas.microsoft.com/office/powerpoint/2010/main" val="1823783855"/>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109172" y="317527"/>
            <a:ext cx="4862601" cy="5901430"/>
          </a:xfrm>
          <a:prstGeom prst="rect">
            <a:avLst/>
          </a:prstGeom>
        </p:spPr>
      </p:pic>
      <p:sp>
        <p:nvSpPr>
          <p:cNvPr id="3" name="ZoneTexte 2"/>
          <p:cNvSpPr txBox="1"/>
          <p:nvPr/>
        </p:nvSpPr>
        <p:spPr>
          <a:xfrm>
            <a:off x="2109172" y="6395886"/>
            <a:ext cx="4862601" cy="369332"/>
          </a:xfrm>
          <a:prstGeom prst="rect">
            <a:avLst/>
          </a:prstGeom>
          <a:noFill/>
        </p:spPr>
        <p:txBody>
          <a:bodyPr wrap="square" rtlCol="0">
            <a:spAutoFit/>
          </a:bodyPr>
          <a:lstStyle/>
          <a:p>
            <a:r>
              <a:rPr lang="fr-FR" dirty="0" smtClean="0"/>
              <a:t>Pieter De Hooch (1629-1683) la peseuse d’or</a:t>
            </a:r>
            <a:endParaRPr lang="fr-FR" dirty="0"/>
          </a:p>
        </p:txBody>
      </p:sp>
    </p:spTree>
    <p:extLst>
      <p:ext uri="{BB962C8B-B14F-4D97-AF65-F5344CB8AC3E}">
        <p14:creationId xmlns:p14="http://schemas.microsoft.com/office/powerpoint/2010/main" val="1438480437"/>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17734" y="1077322"/>
            <a:ext cx="3945969" cy="4456707"/>
          </a:xfrm>
          <a:prstGeom prst="rect">
            <a:avLst/>
          </a:prstGeom>
        </p:spPr>
      </p:pic>
      <p:pic>
        <p:nvPicPr>
          <p:cNvPr id="3" name="Image 2"/>
          <p:cNvPicPr>
            <a:picLocks noChangeAspect="1"/>
          </p:cNvPicPr>
          <p:nvPr/>
        </p:nvPicPr>
        <p:blipFill>
          <a:blip r:embed="rId3"/>
          <a:stretch>
            <a:fillRect/>
          </a:stretch>
        </p:blipFill>
        <p:spPr>
          <a:xfrm>
            <a:off x="5297801" y="1077322"/>
            <a:ext cx="3672193" cy="4456707"/>
          </a:xfrm>
          <a:prstGeom prst="rect">
            <a:avLst/>
          </a:prstGeom>
        </p:spPr>
      </p:pic>
      <p:sp>
        <p:nvSpPr>
          <p:cNvPr id="4" name="Rectangle 3"/>
          <p:cNvSpPr/>
          <p:nvPr/>
        </p:nvSpPr>
        <p:spPr>
          <a:xfrm>
            <a:off x="152400" y="5715000"/>
            <a:ext cx="4572000" cy="338554"/>
          </a:xfrm>
          <a:prstGeom prst="rect">
            <a:avLst/>
          </a:prstGeom>
        </p:spPr>
        <p:txBody>
          <a:bodyPr>
            <a:spAutoFit/>
          </a:bodyPr>
          <a:lstStyle/>
          <a:p>
            <a:r>
              <a:rPr lang="fr-FR" sz="1600" dirty="0"/>
              <a:t>Johannes Vermeer (1632-1675) La peseuse de perles</a:t>
            </a:r>
          </a:p>
        </p:txBody>
      </p:sp>
      <p:sp>
        <p:nvSpPr>
          <p:cNvPr id="5" name="Rectangle 4"/>
          <p:cNvSpPr/>
          <p:nvPr/>
        </p:nvSpPr>
        <p:spPr>
          <a:xfrm>
            <a:off x="5192702" y="5715000"/>
            <a:ext cx="3913351" cy="338554"/>
          </a:xfrm>
          <a:prstGeom prst="rect">
            <a:avLst/>
          </a:prstGeom>
        </p:spPr>
        <p:txBody>
          <a:bodyPr wrap="none">
            <a:spAutoFit/>
          </a:bodyPr>
          <a:lstStyle/>
          <a:p>
            <a:r>
              <a:rPr lang="fr-FR" sz="1600" dirty="0"/>
              <a:t>Pieter De Hooch (1629-1683) la peseuse d’or</a:t>
            </a:r>
          </a:p>
        </p:txBody>
      </p:sp>
    </p:spTree>
    <p:extLst>
      <p:ext uri="{BB962C8B-B14F-4D97-AF65-F5344CB8AC3E}">
        <p14:creationId xmlns:p14="http://schemas.microsoft.com/office/powerpoint/2010/main" val="494504657"/>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nquet\Desktop\schweitzer_postca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052735"/>
            <a:ext cx="3315072" cy="4688459"/>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4139952" y="1484784"/>
            <a:ext cx="4536504" cy="3170099"/>
          </a:xfrm>
          <a:prstGeom prst="rect">
            <a:avLst/>
          </a:prstGeom>
          <a:noFill/>
        </p:spPr>
        <p:txBody>
          <a:bodyPr wrap="square" rtlCol="0">
            <a:spAutoFit/>
          </a:bodyPr>
          <a:lstStyle/>
          <a:p>
            <a:r>
              <a:rPr lang="fr-FR" sz="4000" dirty="0" smtClean="0"/>
              <a:t>L’éthique c’est la reconnaissance de notre responsabilité envers tout ce qui vit</a:t>
            </a:r>
          </a:p>
          <a:p>
            <a:endParaRPr lang="fr-FR" sz="2000" dirty="0" smtClean="0"/>
          </a:p>
          <a:p>
            <a:r>
              <a:rPr lang="fr-FR" sz="2000" dirty="0" smtClean="0"/>
              <a:t>Albert Schweitzer (1875-1965)</a:t>
            </a:r>
            <a:endParaRPr lang="fr-FR" sz="2000" dirty="0"/>
          </a:p>
        </p:txBody>
      </p:sp>
    </p:spTree>
    <p:extLst>
      <p:ext uri="{BB962C8B-B14F-4D97-AF65-F5344CB8AC3E}">
        <p14:creationId xmlns:p14="http://schemas.microsoft.com/office/powerpoint/2010/main" val="174702661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181860" y="1888867"/>
            <a:ext cx="5840002" cy="923330"/>
          </a:xfrm>
          <a:prstGeom prst="rect">
            <a:avLst/>
          </a:prstGeom>
          <a:noFill/>
        </p:spPr>
        <p:txBody>
          <a:bodyPr wrap="square" rtlCol="0">
            <a:spAutoFit/>
          </a:bodyPr>
          <a:lstStyle/>
          <a:p>
            <a:r>
              <a:rPr lang="fr-FR" sz="5400" b="1" dirty="0" smtClean="0"/>
              <a:t>         QUIZZ</a:t>
            </a:r>
            <a:endParaRPr lang="fr-FR" sz="5400" b="1" dirty="0"/>
          </a:p>
        </p:txBody>
      </p:sp>
    </p:spTree>
    <p:extLst>
      <p:ext uri="{BB962C8B-B14F-4D97-AF65-F5344CB8AC3E}">
        <p14:creationId xmlns:p14="http://schemas.microsoft.com/office/powerpoint/2010/main" val="232578232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84538" y="879300"/>
            <a:ext cx="8803422" cy="2769989"/>
          </a:xfrm>
          <a:prstGeom prst="rect">
            <a:avLst/>
          </a:prstGeom>
          <a:noFill/>
        </p:spPr>
        <p:txBody>
          <a:bodyPr wrap="square" rtlCol="0">
            <a:spAutoFit/>
          </a:bodyPr>
          <a:lstStyle/>
          <a:p>
            <a:r>
              <a:rPr lang="fr-FR" sz="3200" dirty="0" smtClean="0"/>
              <a:t>Le paracétamol est le nom de la molécule du DOLIPRANE® de l’EFFERALGAN® et du DAFALGAN®</a:t>
            </a:r>
          </a:p>
          <a:p>
            <a:endParaRPr lang="fr-FR" dirty="0"/>
          </a:p>
          <a:p>
            <a:endParaRPr lang="fr-FR" dirty="0" smtClean="0"/>
          </a:p>
          <a:p>
            <a:r>
              <a:rPr lang="fr-FR" sz="2800" dirty="0" smtClean="0"/>
              <a:t>-VRAI </a:t>
            </a:r>
          </a:p>
          <a:p>
            <a:endParaRPr lang="fr-FR" dirty="0"/>
          </a:p>
          <a:p>
            <a:r>
              <a:rPr lang="fr-FR" sz="2800" dirty="0" smtClean="0"/>
              <a:t>-FAUX</a:t>
            </a:r>
            <a:endParaRPr lang="fr-FR" sz="2800" dirty="0"/>
          </a:p>
        </p:txBody>
      </p:sp>
      <p:sp>
        <p:nvSpPr>
          <p:cNvPr id="4" name="ZoneTexte 3"/>
          <p:cNvSpPr txBox="1"/>
          <p:nvPr/>
        </p:nvSpPr>
        <p:spPr>
          <a:xfrm>
            <a:off x="1986469" y="4157679"/>
            <a:ext cx="5264686" cy="830997"/>
          </a:xfrm>
          <a:prstGeom prst="rect">
            <a:avLst/>
          </a:prstGeom>
          <a:noFill/>
        </p:spPr>
        <p:txBody>
          <a:bodyPr wrap="square" rtlCol="0">
            <a:spAutoFit/>
          </a:bodyPr>
          <a:lstStyle/>
          <a:p>
            <a:r>
              <a:rPr lang="fr-FR" sz="4800" dirty="0" smtClean="0"/>
              <a:t>             VRAI</a:t>
            </a:r>
            <a:endParaRPr lang="fr-FR" sz="4800" dirty="0"/>
          </a:p>
        </p:txBody>
      </p:sp>
    </p:spTree>
    <p:extLst>
      <p:ext uri="{BB962C8B-B14F-4D97-AF65-F5344CB8AC3E}">
        <p14:creationId xmlns:p14="http://schemas.microsoft.com/office/powerpoint/2010/main" val="4299809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1423</TotalTime>
  <Words>2519</Words>
  <Application>Microsoft Macintosh PowerPoint</Application>
  <PresentationFormat>Présentation à l'écran (4:3)</PresentationFormat>
  <Paragraphs>401</Paragraphs>
  <Slides>77</Slides>
  <Notes>3</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77</vt:i4>
      </vt:variant>
    </vt:vector>
  </HeadingPairs>
  <TitlesOfParts>
    <vt:vector size="79" baseType="lpstr">
      <vt:lpstr>Thème Office</vt:lpstr>
      <vt:lpstr>Image Wang</vt:lpstr>
      <vt:lpstr>Le médicament : une aventure</vt:lpstr>
      <vt:lpstr>Le cadre</vt:lpstr>
      <vt:lpstr>Qu’est ce qu’un médicament? CSP L.5111-1</vt:lpstr>
      <vt:lpstr>Médicament générique</vt:lpstr>
      <vt:lpstr>Dispositif médical</vt:lpstr>
      <vt:lpstr>Médicament biologique et biosimilaire</vt:lpstr>
      <vt:lpstr>Les compléments alimentaires ne sont pas des médicaments!!!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Quelques dates:</vt:lpstr>
      <vt:lpstr>Etymologies </vt:lpstr>
      <vt:lpstr>Présentation PowerPoint</vt:lpstr>
      <vt:lpstr>Présentation PowerPoint</vt:lpstr>
      <vt:lpstr>Egypte : papyrus Smith, Ebers… </vt:lpstr>
      <vt:lpstr>Présentation PowerPoint</vt:lpstr>
      <vt:lpstr>La médecine pour agir</vt:lpstr>
      <vt:lpstr>Le cadre, les piliers</vt:lpstr>
      <vt:lpstr>Présentation PowerPoint</vt:lpstr>
      <vt:lpstr>La médecine</vt:lpstr>
      <vt:lpstr>La médecine : Hippocrate</vt:lpstr>
      <vt:lpstr>Médicalité de la médecine</vt:lpstr>
      <vt:lpstr>Présentation PowerPoint</vt:lpstr>
      <vt:lpstr>Présentation PowerPoint</vt:lpstr>
      <vt:lpstr>Présentation PowerPoint</vt:lpstr>
      <vt:lpstr>Présentation PowerPoint</vt:lpstr>
      <vt:lpstr>Présentation PowerPoint</vt:lpstr>
      <vt:lpstr>Présentation PowerPoint</vt:lpstr>
      <vt:lpstr>L’objet de la médecine n’est</vt:lpstr>
      <vt:lpstr>Exemples : évolution des traitements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morphine </vt:lpstr>
      <vt:lpstr>Les surprises</vt:lpstr>
      <vt:lpstr>Comment sont développés les médicaments ?</vt:lpstr>
      <vt:lpstr>Points de départ</vt:lpstr>
      <vt:lpstr>Chimie et biologie</vt:lpstr>
      <vt:lpstr>Recherche préclinique</vt:lpstr>
      <vt:lpstr>Phase 1 tolérance/innocuité</vt:lpstr>
      <vt:lpstr>Phase 2 </vt:lpstr>
      <vt:lpstr>Phase 3 : études pivot</vt:lpstr>
      <vt:lpstr>La commercialisation</vt:lpstr>
      <vt:lpstr>Phase 4</vt:lpstr>
      <vt:lpstr>Présentation PowerPoint</vt:lpstr>
      <vt:lpstr>Présentation PowerPoint</vt:lpstr>
      <vt:lpstr>Présentation PowerPoint</vt:lpstr>
      <vt:lpstr>Présentation PowerPoint</vt:lpstr>
      <vt:lpstr>Centres régionaux de pharmacovigilance</vt:lpstr>
      <vt:lpstr>Quelques chiffres</vt:lpstr>
      <vt:lpstr>Prix d’un médicament pour le fournisseur</vt:lpstr>
      <vt:lpstr>En France</vt:lpstr>
      <vt:lpstr>Malgré tout</vt:lpstr>
      <vt:lpstr>Le tiers-monde?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médicament : une aventure</dc:title>
  <dc:creator>Jonquet Olivier</dc:creator>
  <cp:lastModifiedBy>Jonquet Olivier</cp:lastModifiedBy>
  <cp:revision>95</cp:revision>
  <dcterms:created xsi:type="dcterms:W3CDTF">2019-02-01T17:42:38Z</dcterms:created>
  <dcterms:modified xsi:type="dcterms:W3CDTF">2019-02-19T08:39:25Z</dcterms:modified>
</cp:coreProperties>
</file>